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79" r:id="rId4"/>
    <p:sldId id="280" r:id="rId5"/>
    <p:sldId id="281" r:id="rId6"/>
    <p:sldId id="28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6DE4E-5738-453A-AF5C-64D9C5C34FCC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5C1C5-A232-486D-87A0-33A725EE54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73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5C1C5-A232-486D-87A0-33A725EE546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5C1C5-A232-486D-87A0-33A725EE546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5C1C5-A232-486D-87A0-33A725EE546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5C1C5-A232-486D-87A0-33A725EE546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5C1C5-A232-486D-87A0-33A725EE546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19CBE06-8236-4810-B102-609B9F1153DA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8480F61-6C8C-4176-996A-6A75D1AF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BE06-8236-4810-B102-609B9F1153DA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0F61-6C8C-4176-996A-6A75D1AF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BE06-8236-4810-B102-609B9F1153DA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0F61-6C8C-4176-996A-6A75D1AF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BE06-8236-4810-B102-609B9F1153DA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0F61-6C8C-4176-996A-6A75D1AF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BE06-8236-4810-B102-609B9F1153DA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0F61-6C8C-4176-996A-6A75D1AF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BE06-8236-4810-B102-609B9F1153DA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0F61-6C8C-4176-996A-6A75D1AF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19CBE06-8236-4810-B102-609B9F1153DA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480F61-6C8C-4176-996A-6A75D1AFDF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19CBE06-8236-4810-B102-609B9F1153DA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8480F61-6C8C-4176-996A-6A75D1AF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BE06-8236-4810-B102-609B9F1153DA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0F61-6C8C-4176-996A-6A75D1AF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BE06-8236-4810-B102-609B9F1153DA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0F61-6C8C-4176-996A-6A75D1AF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BE06-8236-4810-B102-609B9F1153DA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0F61-6C8C-4176-996A-6A75D1AF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19CBE06-8236-4810-B102-609B9F1153DA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8480F61-6C8C-4176-996A-6A75D1AF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em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5.jpe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Запольский Павел\Desktop\титул_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Запольский Павел\Desktop\стрывфа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168080"/>
            <a:ext cx="5791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Запольский Павел\Desktop\титул_лист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49093"/>
            <a:ext cx="9144000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 rot="174012">
            <a:off x="1863725" y="4838507"/>
            <a:ext cx="746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9900" b="1" kern="0" dirty="0">
                <a:solidFill>
                  <a:srgbClr val="002060"/>
                </a:solidFill>
                <a:latin typeface="Calibri" pitchFamily="34" charset="0"/>
              </a:rPr>
              <a:t>«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 rot="174012">
            <a:off x="2535270" y="5425842"/>
            <a:ext cx="5571936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kern="0" dirty="0" smtClean="0">
                <a:solidFill>
                  <a:srgbClr val="002060"/>
                </a:solidFill>
                <a:latin typeface="Calibri" pitchFamily="34" charset="0"/>
              </a:rPr>
              <a:t>Проект 1.</a:t>
            </a:r>
            <a:r>
              <a:rPr lang="en-US" sz="2000" b="1" kern="0" dirty="0" smtClean="0">
                <a:solidFill>
                  <a:srgbClr val="002060"/>
                </a:solidFill>
                <a:latin typeface="Calibri" pitchFamily="34" charset="0"/>
              </a:rPr>
              <a:t>3</a:t>
            </a:r>
            <a:r>
              <a:rPr lang="ru-RU" sz="2000" b="1" kern="0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  <a:r>
              <a:rPr lang="en-US" sz="2000" b="1" kern="0" dirty="0" smtClean="0">
                <a:solidFill>
                  <a:srgbClr val="002060"/>
                </a:solidFill>
                <a:latin typeface="Calibri" pitchFamily="34" charset="0"/>
              </a:rPr>
              <a:t>4</a:t>
            </a:r>
            <a:endParaRPr lang="ru-RU" sz="2000" b="1" kern="0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u-RU" sz="2000" b="1" cap="all" dirty="0" smtClean="0">
                <a:solidFill>
                  <a:srgbClr val="002060"/>
                </a:solidFill>
                <a:latin typeface="Calibri" pitchFamily="34" charset="0"/>
              </a:rPr>
              <a:t>Студенческая лабаратория Практико-ориентированного обучения в области территориального планирования»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979712" y="4320480"/>
            <a:ext cx="5715000" cy="13716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Руководитель проекта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ysClr val="window" lastClr="FFFFFF"/>
                </a:solidFill>
                <a:latin typeface="Corbel"/>
              </a:rPr>
              <a:t>     Кристина Ярманова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" y="5486400"/>
            <a:ext cx="898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 rot="150977">
            <a:off x="1128784" y="6184492"/>
            <a:ext cx="602908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1.3.4</a:t>
            </a:r>
            <a:r>
              <a:rPr lang="ru-RU" sz="1200" b="1" cap="all" dirty="0">
                <a:solidFill>
                  <a:srgbClr val="002060"/>
                </a:solidFill>
                <a:latin typeface="Calibri" pitchFamily="34" charset="0"/>
              </a:rPr>
              <a:t>: Студенческая лабаратория Практико-ориентированного обучения в области территориального </a:t>
            </a: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планирования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95536" y="1124744"/>
            <a:ext cx="8568952" cy="410445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900" dirty="0">
                <a:solidFill>
                  <a:srgbClr val="002060"/>
                </a:solidFill>
                <a:latin typeface="Calibri" pitchFamily="34" charset="0"/>
              </a:rPr>
              <a:t>Лаборатория основана в начале 2012 года на базе географического факультета АлтГУ как студенческая организация, </a:t>
            </a:r>
            <a:r>
              <a:rPr lang="ru-RU" sz="1900" dirty="0" smtClean="0">
                <a:solidFill>
                  <a:srgbClr val="002060"/>
                </a:solidFill>
                <a:latin typeface="Calibri" pitchFamily="34" charset="0"/>
              </a:rPr>
              <a:t>основной деятельностью которой является </a:t>
            </a:r>
            <a:r>
              <a:rPr lang="ru-RU" sz="1900" dirty="0" smtClean="0">
                <a:solidFill>
                  <a:srgbClr val="002060"/>
                </a:solidFill>
                <a:latin typeface="Calibri" pitchFamily="34" charset="0"/>
              </a:rPr>
              <a:t>практическая работа </a:t>
            </a:r>
            <a:r>
              <a:rPr lang="ru-RU" sz="1900" dirty="0">
                <a:solidFill>
                  <a:srgbClr val="002060"/>
                </a:solidFill>
                <a:latin typeface="Calibri" pitchFamily="34" charset="0"/>
              </a:rPr>
              <a:t>в  области территориального и ландшафтного </a:t>
            </a:r>
            <a:r>
              <a:rPr lang="ru-RU" sz="1900" dirty="0" smtClean="0">
                <a:solidFill>
                  <a:srgbClr val="002060"/>
                </a:solidFill>
                <a:latin typeface="Calibri" pitchFamily="34" charset="0"/>
              </a:rPr>
              <a:t>планирования и дизайна. </a:t>
            </a:r>
            <a:endParaRPr lang="ru-RU" sz="19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88640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Студенческая лаборатория практико-ориентированного  обучения </a:t>
            </a:r>
            <a:endParaRPr lang="ru-RU" sz="2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области территориального планирования</a:t>
            </a:r>
          </a:p>
        </p:txBody>
      </p:sp>
      <p:pic>
        <p:nvPicPr>
          <p:cNvPr id="3" name="Picture 2" descr="W:\!!!ASU_PR!!!\!!!!!READY!!!!!\134-ВФп\PHOTOS\Image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6808">
            <a:off x="4182394" y="2248202"/>
            <a:ext cx="5244334" cy="2949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395536" y="2708920"/>
            <a:ext cx="3888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Руководитель лаборатории: заведующий кафедрой экономической географии и картографии географического факультета АлтГУ, доцент, кандидат географических наук – Быков Николай Иванович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" y="5486400"/>
            <a:ext cx="898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 rot="150977">
            <a:off x="1128784" y="6184492"/>
            <a:ext cx="602908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1.3.4</a:t>
            </a:r>
            <a:r>
              <a:rPr lang="ru-RU" sz="1200" b="1" cap="all" dirty="0">
                <a:solidFill>
                  <a:srgbClr val="002060"/>
                </a:solidFill>
                <a:latin typeface="Calibri" pitchFamily="34" charset="0"/>
              </a:rPr>
              <a:t>: Студенческая лабаратория Практико-ориентированного обучения в области территориального </a:t>
            </a: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планирования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95536" y="435496"/>
            <a:ext cx="3747791" cy="508173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900" dirty="0">
                <a:solidFill>
                  <a:srgbClr val="002060"/>
                </a:solidFill>
                <a:latin typeface="Calibri" pitchFamily="34" charset="0"/>
              </a:rPr>
              <a:t>В работе лаборатории принимают активное участие студенты 4-5 курсов кафедры экономической географии и картографии, магистранты, </a:t>
            </a:r>
            <a:r>
              <a:rPr lang="ru-RU" sz="1900" dirty="0" smtClean="0">
                <a:solidFill>
                  <a:srgbClr val="002060"/>
                </a:solidFill>
                <a:latin typeface="Calibri" pitchFamily="34" charset="0"/>
              </a:rPr>
              <a:t>обучающиеся в магистратуре </a:t>
            </a:r>
            <a:r>
              <a:rPr lang="ru-RU" sz="1900" dirty="0">
                <a:solidFill>
                  <a:srgbClr val="002060"/>
                </a:solidFill>
                <a:latin typeface="Calibri" pitchFamily="34" charset="0"/>
              </a:rPr>
              <a:t>географического факультета </a:t>
            </a:r>
            <a:r>
              <a:rPr lang="ru-RU" sz="1900" dirty="0">
                <a:solidFill>
                  <a:srgbClr val="002060"/>
                </a:solidFill>
                <a:latin typeface="Calibri" pitchFamily="34" charset="0"/>
              </a:rPr>
              <a:t>по направлению «</a:t>
            </a:r>
            <a:r>
              <a:rPr lang="ru-RU" sz="1900" dirty="0">
                <a:solidFill>
                  <a:srgbClr val="002060"/>
                </a:solidFill>
                <a:latin typeface="Calibri" pitchFamily="34" charset="0"/>
              </a:rPr>
              <a:t>Территориальное планирование».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900" dirty="0" smtClean="0">
                <a:solidFill>
                  <a:srgbClr val="002060"/>
                </a:solidFill>
                <a:latin typeface="Calibri" pitchFamily="34" charset="0"/>
              </a:rPr>
              <a:t>По содержанию деятельности лаборатория ориентирована, </a:t>
            </a:r>
            <a:r>
              <a:rPr lang="ru-RU" sz="1900" dirty="0" smtClean="0">
                <a:solidFill>
                  <a:srgbClr val="002060"/>
                </a:solidFill>
                <a:latin typeface="Calibri" pitchFamily="34" charset="0"/>
              </a:rPr>
              <a:t>прежде </a:t>
            </a:r>
            <a:r>
              <a:rPr lang="ru-RU" sz="1900" dirty="0">
                <a:solidFill>
                  <a:srgbClr val="002060"/>
                </a:solidFill>
                <a:latin typeface="Calibri" pitchFamily="34" charset="0"/>
              </a:rPr>
              <a:t>всего, </a:t>
            </a:r>
            <a:r>
              <a:rPr lang="ru-RU" sz="1900" dirty="0" smtClean="0">
                <a:solidFill>
                  <a:srgbClr val="002060"/>
                </a:solidFill>
                <a:latin typeface="Calibri" pitchFamily="34" charset="0"/>
              </a:rPr>
              <a:t>на создание </a:t>
            </a:r>
            <a:r>
              <a:rPr lang="ru-RU" sz="1900" dirty="0">
                <a:solidFill>
                  <a:srgbClr val="002060"/>
                </a:solidFill>
                <a:latin typeface="Calibri" pitchFamily="34" charset="0"/>
              </a:rPr>
              <a:t>схем территориального планирования муниципальных образований и генеральных планов городских и сельских поселений. </a:t>
            </a:r>
          </a:p>
        </p:txBody>
      </p:sp>
      <p:pic>
        <p:nvPicPr>
          <p:cNvPr id="12" name="Рисунок 1"/>
          <p:cNvPicPr/>
          <p:nvPr/>
        </p:nvPicPr>
        <p:blipFill>
          <a:blip r:embed="rId5" cstate="print"/>
          <a:srcRect l="17486" t="23324" r="47067" b="28917"/>
          <a:stretch>
            <a:fillRect/>
          </a:stretch>
        </p:blipFill>
        <p:spPr bwMode="auto">
          <a:xfrm rot="21075746">
            <a:off x="4234140" y="1931430"/>
            <a:ext cx="4912452" cy="366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511895" y="879684"/>
            <a:ext cx="416058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>
                <a:solidFill>
                  <a:srgbClr val="002060"/>
                </a:solidFill>
                <a:latin typeface="Calibri" pitchFamily="34" charset="0"/>
              </a:rPr>
              <a:t>Космический снимок площади до ландшафтной реконструкции</a:t>
            </a:r>
          </a:p>
        </p:txBody>
      </p:sp>
    </p:spTree>
    <p:extLst>
      <p:ext uri="{BB962C8B-B14F-4D97-AF65-F5344CB8AC3E}">
        <p14:creationId xmlns:p14="http://schemas.microsoft.com/office/powerpoint/2010/main" val="240377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" y="5486400"/>
            <a:ext cx="898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 rot="150977">
            <a:off x="1128784" y="6184492"/>
            <a:ext cx="602908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1.3.4</a:t>
            </a:r>
            <a:r>
              <a:rPr lang="ru-RU" sz="1200" b="1" cap="all" dirty="0">
                <a:solidFill>
                  <a:srgbClr val="002060"/>
                </a:solidFill>
                <a:latin typeface="Calibri" pitchFamily="34" charset="0"/>
              </a:rPr>
              <a:t>: Студенческая лабаратория Практико-ориентированного обучения в области территориального </a:t>
            </a: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планирования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95537" y="1916832"/>
            <a:ext cx="4104455" cy="508173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  <a:latin typeface="Calibri" pitchFamily="34" charset="0"/>
              </a:rPr>
              <a:t>- </a:t>
            </a:r>
            <a:r>
              <a:rPr lang="ru-RU" sz="1800" dirty="0">
                <a:solidFill>
                  <a:srgbClr val="002060"/>
                </a:solidFill>
                <a:latin typeface="Calibri" pitchFamily="34" charset="0"/>
              </a:rPr>
              <a:t>выявляются основные проблемы, задачи, цели и обоснования возможных направлений  отраслевого и территориального развития;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Calibri" pitchFamily="34" charset="0"/>
              </a:rPr>
              <a:t>- определяются приоритеты </a:t>
            </a:r>
            <a:r>
              <a:rPr lang="ru-RU" sz="1800" dirty="0" smtClean="0">
                <a:solidFill>
                  <a:srgbClr val="002060"/>
                </a:solidFill>
                <a:latin typeface="Calibri" pitchFamily="34" charset="0"/>
              </a:rPr>
              <a:t>социально- экономического </a:t>
            </a:r>
            <a:r>
              <a:rPr lang="ru-RU" sz="1800" dirty="0">
                <a:solidFill>
                  <a:srgbClr val="002060"/>
                </a:solidFill>
                <a:latin typeface="Calibri" pitchFamily="34" charset="0"/>
              </a:rPr>
              <a:t>развития, а также  параметры градостроительных преобразований;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Calibri" pitchFamily="34" charset="0"/>
              </a:rPr>
              <a:t>- разрабатывается инвестиционная программа и план реализации по отраслям и периодам строительства.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7984" y="5148481"/>
            <a:ext cx="456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Calibri" pitchFamily="34" charset="0"/>
              </a:rPr>
              <a:t>Планируемая схема обустройства территории центральной площади г. Новоалтайска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4516" y="428471"/>
            <a:ext cx="84859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ходе проектного процесса 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проводится 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комплексный анализ природной, социальной, экономической и экологической ситуации в районе проектирования, на основании которого:</a:t>
            </a:r>
          </a:p>
          <a:p>
            <a:endParaRPr lang="ru-RU" dirty="0"/>
          </a:p>
        </p:txBody>
      </p:sp>
      <p:pic>
        <p:nvPicPr>
          <p:cNvPr id="13" name="Рисунок 4"/>
          <p:cNvPicPr/>
          <p:nvPr/>
        </p:nvPicPr>
        <p:blipFill>
          <a:blip r:embed="rId5" cstate="print"/>
          <a:srcRect l="16996" t="17852" r="29790" b="13105"/>
          <a:stretch>
            <a:fillRect/>
          </a:stretch>
        </p:blipFill>
        <p:spPr bwMode="auto">
          <a:xfrm>
            <a:off x="4716016" y="1964011"/>
            <a:ext cx="3960440" cy="3121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4712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" y="5486400"/>
            <a:ext cx="898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2507704"/>
            <a:ext cx="6771120" cy="2865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 rot="150977">
            <a:off x="1128784" y="6184492"/>
            <a:ext cx="602908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1.3.4</a:t>
            </a:r>
            <a:r>
              <a:rPr lang="ru-RU" sz="1200" b="1" cap="all" dirty="0">
                <a:solidFill>
                  <a:srgbClr val="002060"/>
                </a:solidFill>
                <a:latin typeface="Calibri" pitchFamily="34" charset="0"/>
              </a:rPr>
              <a:t>: Студенческая лабаратория Практико-ориентированного обучения в области территориального </a:t>
            </a: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планирования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53766" y="5445224"/>
            <a:ext cx="4566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Эскизы отдельных видов площади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522545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Итогом 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процесса работы является создание схемы 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территориального 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планирования,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эскизные решения, проектны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е 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расчеты и их обоснование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, рекомендации 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и анализ используемых 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материалов. </a:t>
            </a:r>
            <a:endParaRPr lang="ru-RU" sz="20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4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" y="5486400"/>
            <a:ext cx="898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 rot="150977">
            <a:off x="1128784" y="6184492"/>
            <a:ext cx="602908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1.3.4</a:t>
            </a:r>
            <a:r>
              <a:rPr lang="ru-RU" sz="1200" b="1" cap="all" dirty="0">
                <a:solidFill>
                  <a:srgbClr val="002060"/>
                </a:solidFill>
                <a:latin typeface="Calibri" pitchFamily="34" charset="0"/>
              </a:rPr>
              <a:t>: Студенческая лабаратория Практико-ориентированного обучения в области территориального </a:t>
            </a: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планирования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4622" y="5301208"/>
            <a:ext cx="4566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Эскизы отдельных элементов площади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294908"/>
            <a:ext cx="83529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002060"/>
                </a:solidFill>
                <a:latin typeface="Calibri" pitchFamily="34" charset="0"/>
              </a:rPr>
              <a:t>В настоящий момент в лаборатории разрабатывается ландшафтный проект центральной площади города Новоалтайска. </a:t>
            </a:r>
            <a:r>
              <a:rPr lang="ru-RU" sz="1900" dirty="0" smtClean="0">
                <a:solidFill>
                  <a:srgbClr val="002060"/>
                </a:solidFill>
                <a:latin typeface="Calibri" pitchFamily="34" charset="0"/>
              </a:rPr>
              <a:t>Концепция </a:t>
            </a:r>
            <a:r>
              <a:rPr lang="ru-RU" sz="1900" dirty="0">
                <a:solidFill>
                  <a:srgbClr val="002060"/>
                </a:solidFill>
                <a:latin typeface="Calibri" pitchFamily="34" charset="0"/>
              </a:rPr>
              <a:t>готова и одобрена заказчиком. Проект необходимо предоставить заказчику в конце зимы, так как реализация запланирована на весенний период</a:t>
            </a:r>
          </a:p>
        </p:txBody>
      </p:sp>
      <p:pic>
        <p:nvPicPr>
          <p:cNvPr id="16" name="Рисунок 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7272" y="3068961"/>
            <a:ext cx="2743200" cy="2125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2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84873" y="1865243"/>
            <a:ext cx="2619375" cy="1995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3068961"/>
            <a:ext cx="2736304" cy="2125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4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6074" y="1880860"/>
            <a:ext cx="2571750" cy="1980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9639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556</TotalTime>
  <Words>340</Words>
  <Application>Microsoft Office PowerPoint</Application>
  <PresentationFormat>Экран (4:3)</PresentationFormat>
  <Paragraphs>31</Paragraphs>
  <Slides>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Городская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Молодёжный научный форум «Дни молодёжной науки в Алтайском государственном университете»</dc:title>
  <dc:creator>Настя</dc:creator>
  <cp:lastModifiedBy>Владелец</cp:lastModifiedBy>
  <cp:revision>52</cp:revision>
  <dcterms:created xsi:type="dcterms:W3CDTF">2012-11-11T12:23:15Z</dcterms:created>
  <dcterms:modified xsi:type="dcterms:W3CDTF">2013-09-27T08:43:24Z</dcterms:modified>
</cp:coreProperties>
</file>