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5.jpeg" ContentType="image/jpeg"/>
  <Override PartName="/ppt/media/image20.jpeg" ContentType="image/jpeg"/>
  <Override PartName="/ppt/media/image11.jpeg" ContentType="image/jpeg"/>
  <Override PartName="/ppt/media/image22.jpeg" ContentType="image/jpeg"/>
  <Override PartName="/ppt/media/image24.jpeg" ContentType="image/jpeg"/>
  <Override PartName="/ppt/media/image16.gif" ContentType="image/gif"/>
  <Override PartName="/ppt/media/image13.jpeg" ContentType="image/jpeg"/>
  <Override PartName="/ppt/media/image2.jpeg" ContentType="image/jpeg"/>
  <Override PartName="/ppt/media/image30.jpeg" ContentType="image/jpeg"/>
  <Override PartName="/ppt/media/image15.jpeg" ContentType="image/jpeg"/>
  <Override PartName="/ppt/media/image4.jpeg" ContentType="image/jpeg"/>
  <Override PartName="/ppt/media/image32.jpeg" ContentType="image/jpeg"/>
  <Override PartName="/ppt/media/image28.jpeg" ContentType="image/jpeg"/>
  <Override PartName="/ppt/media/image6.jpeg" ContentType="image/jpeg"/>
  <Override PartName="/ppt/media/image34.jpeg" ContentType="image/jpeg"/>
  <Override PartName="/ppt/media/image7.png" ContentType="image/png"/>
  <Override PartName="/ppt/media/image19.jpeg" ContentType="image/jpeg"/>
  <Override PartName="/ppt/media/image8.jpeg" ContentType="image/jpeg"/>
  <Override PartName="/ppt/media/image9.png" ContentType="image/png"/>
  <Override PartName="/ppt/media/image10.jpeg" ContentType="image/jpeg"/>
  <Override PartName="/ppt/media/image21.jpeg" ContentType="image/jpeg"/>
  <Override PartName="/ppt/media/image12.jpeg" ContentType="image/jpeg"/>
  <Override PartName="/ppt/media/image23.jpeg" ContentType="image/jpeg"/>
  <Override PartName="/ppt/media/image1.jpeg" ContentType="image/jpeg"/>
  <Override PartName="/ppt/media/image17.gif" ContentType="image/gif"/>
  <Override PartName="/ppt/media/image26.png" ContentType="image/png"/>
  <Override PartName="/ppt/media/image25.jpeg" ContentType="image/jpeg"/>
  <Override PartName="/ppt/media/image14.jpeg" ContentType="image/jpeg"/>
  <Override PartName="/ppt/media/image3.jpeg" ContentType="image/jpeg"/>
  <Override PartName="/ppt/media/image31.jpeg" ContentType="image/jpeg"/>
  <Override PartName="/ppt/media/image27.jpeg" ContentType="image/jpeg"/>
  <Override PartName="/ppt/media/image5.jpeg" ContentType="image/jpeg"/>
  <Override PartName="/ppt/media/image33.jpeg" ContentType="image/jpeg"/>
  <Override PartName="/ppt/media/image29.jpeg" ContentType="image/jpeg"/>
  <Override PartName="/ppt/media/image18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70765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781640" y="4218480"/>
            <a:ext cx="70765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40756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407560" y="421848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781640" y="421848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40756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1781640" y="2133720"/>
            <a:ext cx="7076520" cy="3992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7076520" cy="3992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3453120" cy="3992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407560" y="2133720"/>
            <a:ext cx="3453120" cy="3992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284040" y="630360"/>
            <a:ext cx="8573760" cy="5495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781640" y="421848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407560" y="2133720"/>
            <a:ext cx="3453120" cy="3992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781640" y="2133720"/>
            <a:ext cx="7076520" cy="3992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3453120" cy="3992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40756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407560" y="421848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40756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781640" y="4218480"/>
            <a:ext cx="707616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70765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781640" y="4218480"/>
            <a:ext cx="70765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40756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407560" y="421848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1781640" y="421848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40756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7076520" cy="3992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3453120" cy="3992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07560" y="2133720"/>
            <a:ext cx="3453120" cy="3992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284040" y="630360"/>
            <a:ext cx="8573760" cy="5495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781640" y="421848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407560" y="2133720"/>
            <a:ext cx="3453120" cy="3992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3453120" cy="3992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40756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407560" y="421848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78164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407560" y="2133720"/>
            <a:ext cx="345312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781640" y="4218480"/>
            <a:ext cx="7076160" cy="1903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6795000" y="64371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ru-RU" sz="1100">
                <a:solidFill>
                  <a:srgbClr val="a6a6a6"/>
                </a:solidFill>
                <a:latin typeface="Calibri"/>
              </a:rPr>
              <a:t>12.2.14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199800" y="6437160"/>
            <a:ext cx="61246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306280" y="167400"/>
            <a:ext cx="630360" cy="3592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039DB22-BFB3-4667-B1AB-0924E930F7C4}" type="slidenum">
              <a:rPr b="1" lang="ru-RU" sz="1400">
                <a:solidFill>
                  <a:srgbClr val="262626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" name="CustomShape 4"/>
          <p:cNvSpPr/>
          <p:nvPr/>
        </p:nvSpPr>
        <p:spPr>
          <a:xfrm>
            <a:off x="284040" y="444600"/>
            <a:ext cx="8573760" cy="1468080"/>
          </a:xfrm>
          <a:prstGeom prst="rect">
            <a:avLst/>
          </a:prstGeom>
          <a:solidFill>
            <a:srgbClr val="262626"/>
          </a:solidFill>
        </p:spPr>
      </p:sp>
      <p:sp>
        <p:nvSpPr>
          <p:cNvPr id="4" name="CustomShape 5"/>
          <p:cNvSpPr/>
          <p:nvPr/>
        </p:nvSpPr>
        <p:spPr>
          <a:xfrm>
            <a:off x="284040" y="1906560"/>
            <a:ext cx="2742840" cy="137160"/>
          </a:xfrm>
          <a:prstGeom prst="rect">
            <a:avLst/>
          </a:prstGeom>
          <a:solidFill>
            <a:srgbClr val="990000"/>
          </a:solidFill>
        </p:spPr>
      </p:sp>
      <p:sp>
        <p:nvSpPr>
          <p:cNvPr id="5" name="CustomShape 6"/>
          <p:cNvSpPr/>
          <p:nvPr/>
        </p:nvSpPr>
        <p:spPr>
          <a:xfrm>
            <a:off x="3026520" y="1906560"/>
            <a:ext cx="1599840" cy="137160"/>
          </a:xfrm>
          <a:prstGeom prst="rect">
            <a:avLst/>
          </a:prstGeom>
          <a:solidFill>
            <a:srgbClr val="ff6600"/>
          </a:solidFill>
        </p:spPr>
      </p:sp>
      <p:sp>
        <p:nvSpPr>
          <p:cNvPr id="6" name="CustomShape 7"/>
          <p:cNvSpPr/>
          <p:nvPr/>
        </p:nvSpPr>
        <p:spPr>
          <a:xfrm>
            <a:off x="4626720" y="1906560"/>
            <a:ext cx="4233240" cy="137160"/>
          </a:xfrm>
          <a:prstGeom prst="rect">
            <a:avLst/>
          </a:prstGeom>
          <a:solidFill>
            <a:srgbClr val="99cc00"/>
          </a:solidFill>
        </p:spPr>
      </p:sp>
      <p:sp>
        <p:nvSpPr>
          <p:cNvPr id="7" name="CustomShape 8"/>
          <p:cNvSpPr/>
          <p:nvPr/>
        </p:nvSpPr>
        <p:spPr>
          <a:xfrm>
            <a:off x="8234280" y="444600"/>
            <a:ext cx="580320" cy="639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ru-RU" sz="3600">
                <a:solidFill>
                  <a:srgbClr val="ffffff"/>
                </a:solidFill>
                <a:latin typeface="Wingdings"/>
              </a:rPr>
              <a:t>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421200" y="448920"/>
            <a:ext cx="7808760" cy="1087920"/>
          </a:xfrm>
          <a:prstGeom prst="rect">
            <a:avLst/>
          </a:prstGeom>
        </p:spPr>
        <p:txBody>
          <a:bodyPr anchor="b"/>
          <a:p>
            <a:pPr>
              <a:lnSpc>
                <a:spcPts val="1623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Для правки текста заголовка щелкните мышьюClick to edit Master title style</a:t>
            </a:r>
            <a:endParaRPr/>
          </a:p>
        </p:txBody>
      </p:sp>
      <p:sp>
        <p:nvSpPr>
          <p:cNvPr id="9" name="CustomShape 10"/>
          <p:cNvSpPr/>
          <p:nvPr/>
        </p:nvSpPr>
        <p:spPr>
          <a:xfrm>
            <a:off x="284040" y="6226920"/>
            <a:ext cx="8573760" cy="173520"/>
          </a:xfrm>
          <a:prstGeom prst="rect">
            <a:avLst/>
          </a:prstGeom>
          <a:solidFill>
            <a:srgbClr val="262626"/>
          </a:solidFill>
        </p:spPr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284040" y="455760"/>
            <a:ext cx="8573760" cy="1133640"/>
          </a:xfrm>
          <a:prstGeom prst="rect">
            <a:avLst/>
          </a:prstGeom>
          <a:solidFill>
            <a:srgbClr val="262626"/>
          </a:solidFill>
        </p:spPr>
      </p:sp>
      <p:sp>
        <p:nvSpPr>
          <p:cNvPr id="44" name="CustomShape 2"/>
          <p:cNvSpPr/>
          <p:nvPr/>
        </p:nvSpPr>
        <p:spPr>
          <a:xfrm>
            <a:off x="284040" y="1577880"/>
            <a:ext cx="1599840" cy="137160"/>
          </a:xfrm>
          <a:prstGeom prst="rect">
            <a:avLst/>
          </a:prstGeom>
          <a:solidFill>
            <a:srgbClr val="990000"/>
          </a:solidFill>
        </p:spPr>
      </p:sp>
      <p:sp>
        <p:nvSpPr>
          <p:cNvPr id="45" name="CustomShape 3"/>
          <p:cNvSpPr/>
          <p:nvPr/>
        </p:nvSpPr>
        <p:spPr>
          <a:xfrm>
            <a:off x="1885320" y="1577880"/>
            <a:ext cx="2742840" cy="137160"/>
          </a:xfrm>
          <a:prstGeom prst="rect">
            <a:avLst/>
          </a:prstGeom>
          <a:solidFill>
            <a:srgbClr val="ff6600"/>
          </a:solidFill>
        </p:spPr>
      </p:sp>
      <p:sp>
        <p:nvSpPr>
          <p:cNvPr id="46" name="CustomShape 4"/>
          <p:cNvSpPr/>
          <p:nvPr/>
        </p:nvSpPr>
        <p:spPr>
          <a:xfrm>
            <a:off x="4626720" y="1577880"/>
            <a:ext cx="4233240" cy="137160"/>
          </a:xfrm>
          <a:prstGeom prst="rect">
            <a:avLst/>
          </a:prstGeom>
          <a:solidFill>
            <a:srgbClr val="99cc00"/>
          </a:solidFill>
        </p:spPr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Для правки текста заголовка щелкните мышьюClick to edit Master title style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1781640" y="2133720"/>
            <a:ext cx="7076520" cy="39920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2400">
                <a:solidFill>
                  <a:srgbClr val="262626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400">
                <a:solidFill>
                  <a:srgbClr val="262626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400">
                <a:solidFill>
                  <a:srgbClr val="262626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400">
                <a:solidFill>
                  <a:srgbClr val="262626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400">
                <a:solidFill>
                  <a:srgbClr val="262626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400">
                <a:solidFill>
                  <a:srgbClr val="262626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"/>
            </a:pPr>
            <a:r>
              <a:rPr lang="en-US" sz="2400">
                <a:solidFill>
                  <a:srgbClr val="262626"/>
                </a:solidFill>
                <a:latin typeface="Calibri"/>
              </a:rPr>
              <a:t>Седьмой уровень структурыClick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200">
                <a:solidFill>
                  <a:srgbClr val="262626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000">
                <a:solidFill>
                  <a:srgbClr val="262626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>
                <a:solidFill>
                  <a:srgbClr val="262626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262626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dt"/>
          </p:nvPr>
        </p:nvSpPr>
        <p:spPr>
          <a:xfrm>
            <a:off x="6795000" y="64371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ru-RU" sz="1100">
                <a:solidFill>
                  <a:srgbClr val="a6a6a6"/>
                </a:solidFill>
                <a:latin typeface="Calibri"/>
              </a:rPr>
              <a:t>12.2.14</a:t>
            </a:r>
            <a:endParaRPr/>
          </a:p>
        </p:txBody>
      </p:sp>
      <p:sp>
        <p:nvSpPr>
          <p:cNvPr id="50" name="PlaceHolder 8"/>
          <p:cNvSpPr>
            <a:spLocks noGrp="1"/>
          </p:cNvSpPr>
          <p:nvPr>
            <p:ph type="ftr"/>
          </p:nvPr>
        </p:nvSpPr>
        <p:spPr>
          <a:xfrm>
            <a:off x="199800" y="6437160"/>
            <a:ext cx="61246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51" name="PlaceHolder 9"/>
          <p:cNvSpPr>
            <a:spLocks noGrp="1"/>
          </p:cNvSpPr>
          <p:nvPr>
            <p:ph type="sldNum"/>
          </p:nvPr>
        </p:nvSpPr>
        <p:spPr>
          <a:xfrm>
            <a:off x="8306280" y="167400"/>
            <a:ext cx="630360" cy="3592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2FF4293-8BE7-4F0B-9851-541A9DA0AC9F}" type="slidenum">
              <a:rPr b="1" lang="ru-RU" sz="1400">
                <a:solidFill>
                  <a:srgbClr val="262626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image" Target="../media/image17.gif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21200" y="448920"/>
            <a:ext cx="7808760" cy="1087920"/>
          </a:xfrm>
          <a:prstGeom prst="rect">
            <a:avLst/>
          </a:prstGeom>
        </p:spPr>
        <p:txBody>
          <a:bodyPr anchor="b"/>
          <a:p>
            <a:pPr>
              <a:lnSpc>
                <a:spcPts val="1623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СКТБ «РАДИОТЕХНИКА»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790560" y="3522960"/>
            <a:ext cx="7753680" cy="4842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ru-RU" sz="4000">
                <a:solidFill>
                  <a:srgbClr val="730000"/>
                </a:solidFill>
                <a:latin typeface="Calibri"/>
              </a:rPr>
              <a:t>Проект «Робот-труболаз»</a:t>
            </a:r>
            <a:endParaRPr/>
          </a:p>
        </p:txBody>
      </p:sp>
      <p:pic>
        <p:nvPicPr>
          <p:cNvPr descr="" id="8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sp>
        <p:nvSpPr>
          <p:cNvPr id="87" name="CustomShape 3"/>
          <p:cNvSpPr/>
          <p:nvPr/>
        </p:nvSpPr>
        <p:spPr>
          <a:xfrm>
            <a:off x="790560" y="2514600"/>
            <a:ext cx="8000640" cy="369000"/>
          </a:xfrm>
          <a:prstGeom prst="rect">
            <a:avLst/>
          </a:prstGeom>
        </p:spPr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Разработка</a:t>
            </a:r>
            <a:endParaRPr/>
          </a:p>
        </p:txBody>
      </p:sp>
      <p:pic>
        <p:nvPicPr>
          <p:cNvPr descr="" id="118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3664080" y="2133720"/>
            <a:ext cx="5194080" cy="2930040"/>
          </a:xfrm>
          <a:prstGeom prst="rect">
            <a:avLst/>
          </a:prstGeom>
        </p:spPr>
      </p:pic>
      <p:pic>
        <p:nvPicPr>
          <p:cNvPr descr="" id="11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20160"/>
            <a:ext cx="3809520" cy="3644640"/>
          </a:xfrm>
          <a:prstGeom prst="rect">
            <a:avLst/>
          </a:prstGeom>
        </p:spPr>
      </p:pic>
      <p:pic>
        <p:nvPicPr>
          <p:cNvPr descr="" id="120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Поездки</a:t>
            </a:r>
            <a:endParaRPr/>
          </a:p>
        </p:txBody>
      </p:sp>
      <p:pic>
        <p:nvPicPr>
          <p:cNvPr descr="" id="122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1981080" y="1971720"/>
            <a:ext cx="6876720" cy="3879360"/>
          </a:xfrm>
          <a:prstGeom prst="rect">
            <a:avLst/>
          </a:prstGeom>
        </p:spPr>
      </p:pic>
      <p:pic>
        <p:nvPicPr>
          <p:cNvPr descr="" id="12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sp>
        <p:nvSpPr>
          <p:cNvPr id="124" name="CustomShape 2"/>
          <p:cNvSpPr/>
          <p:nvPr/>
        </p:nvSpPr>
        <p:spPr>
          <a:xfrm>
            <a:off x="2165760" y="5851440"/>
            <a:ext cx="6977880" cy="913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Для обмена опытом представители СКТБ «Радиотехника» посетили различные мероприятия Всероссийского и регионального уровня по робототехнике.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Поездки</a:t>
            </a:r>
            <a:endParaRPr/>
          </a:p>
        </p:txBody>
      </p:sp>
      <p:pic>
        <p:nvPicPr>
          <p:cNvPr descr="" id="12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sp>
        <p:nvSpPr>
          <p:cNvPr id="127" name="CustomShape 2"/>
          <p:cNvSpPr/>
          <p:nvPr/>
        </p:nvSpPr>
        <p:spPr>
          <a:xfrm>
            <a:off x="3048480" y="6276960"/>
            <a:ext cx="5809320" cy="364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«Роботех-2012», г. Красноярск</a:t>
            </a:r>
            <a:endParaRPr/>
          </a:p>
        </p:txBody>
      </p:sp>
      <p:sp>
        <p:nvSpPr>
          <p:cNvPr id="128" name="CustomShape 3"/>
          <p:cNvSpPr/>
          <p:nvPr/>
        </p:nvSpPr>
        <p:spPr>
          <a:xfrm>
            <a:off x="142920" y="1847880"/>
            <a:ext cx="2704680" cy="2280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Times New Roman"/>
              </a:rPr>
              <a:t>Сибирский робототехнический фестиваль «Роботех» — это одно из самых ярких событий в сфере робототехники и мехатроники. Местом его проведения в 2012 году был г. Красноярск.</a:t>
            </a:r>
            <a:endParaRPr/>
          </a:p>
        </p:txBody>
      </p:sp>
      <p:pic>
        <p:nvPicPr>
          <p:cNvPr descr="" id="129" name="Содержимое 8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480" y="1847880"/>
            <a:ext cx="5809320" cy="435708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Поездки</a:t>
            </a:r>
            <a:endParaRPr/>
          </a:p>
        </p:txBody>
      </p:sp>
      <p:pic>
        <p:nvPicPr>
          <p:cNvPr descr="" id="131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2328480" y="2133720"/>
            <a:ext cx="6529320" cy="3683520"/>
          </a:xfrm>
          <a:prstGeom prst="rect">
            <a:avLst/>
          </a:prstGeom>
        </p:spPr>
      </p:pic>
      <p:pic>
        <p:nvPicPr>
          <p:cNvPr descr="" id="13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sp>
        <p:nvSpPr>
          <p:cNvPr id="133" name="CustomShape 2"/>
          <p:cNvSpPr/>
          <p:nvPr/>
        </p:nvSpPr>
        <p:spPr>
          <a:xfrm>
            <a:off x="284040" y="2003040"/>
            <a:ext cx="2044080" cy="3500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Городские молодёжные соревнования по робототехнике в рамках Всероссийской программы «Робототехника: инженерно-технические кадры инновационной России» являются региональным отборочным этапом Международных соревнований роботов и Всемирной робототехнической олимпиады</a:t>
            </a:r>
            <a:endParaRPr/>
          </a:p>
        </p:txBody>
      </p:sp>
      <p:sp>
        <p:nvSpPr>
          <p:cNvPr id="134" name="CustomShape 3"/>
          <p:cNvSpPr/>
          <p:nvPr/>
        </p:nvSpPr>
        <p:spPr>
          <a:xfrm>
            <a:off x="2165760" y="6107400"/>
            <a:ext cx="6692040" cy="333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Times New Roman"/>
              </a:rPr>
              <a:t>Городские молодёжные соревнования по робототехнике, г. Новосибирск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Поездки</a:t>
            </a:r>
            <a:endParaRPr/>
          </a:p>
        </p:txBody>
      </p:sp>
      <p:pic>
        <p:nvPicPr>
          <p:cNvPr descr="" id="13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pic>
        <p:nvPicPr>
          <p:cNvPr descr="" id="13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4040" y="1866960"/>
            <a:ext cx="8541720" cy="2436120"/>
          </a:xfrm>
          <a:prstGeom prst="rect">
            <a:avLst/>
          </a:prstGeom>
        </p:spPr>
      </p:pic>
      <p:sp>
        <p:nvSpPr>
          <p:cNvPr id="138" name="CustomShape 2"/>
          <p:cNvSpPr/>
          <p:nvPr/>
        </p:nvSpPr>
        <p:spPr>
          <a:xfrm>
            <a:off x="284040" y="4303440"/>
            <a:ext cx="8573760" cy="9910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14000"/>
              </a:lnSpc>
            </a:pPr>
            <a:endParaRPr/>
          </a:p>
          <a:p>
            <a:pPr>
              <a:lnSpc>
                <a:spcPct val="114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Организаторы национального мероприятия, направленного на развитие индустрии роботехники и современных инноваций, пригласили двух представителей СКТБ «Радиотехника»  – участников проекта «Робот-труболаз» для участия в уникальном событии – конференции и выставке Robotics Expo’13 (г. Москва). </a:t>
            </a:r>
            <a:endParaRPr/>
          </a:p>
        </p:txBody>
      </p:sp>
      <p:sp>
        <p:nvSpPr>
          <p:cNvPr id="139" name="CustomShape 3"/>
          <p:cNvSpPr/>
          <p:nvPr/>
        </p:nvSpPr>
        <p:spPr>
          <a:xfrm>
            <a:off x="2612160" y="5410080"/>
            <a:ext cx="6246000" cy="1302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14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Robotics Expo важнейшее событие этого года, предоставившее условия для делового общения между ведущими отечественными и зарубежными разработчиками в области роботехники и их потенциальными клиентами. Это была отличная возможность познакомиться с тенденциями и общими направлениями развития отрасли роботехники. 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Достижения</a:t>
            </a:r>
            <a:endParaRPr/>
          </a:p>
        </p:txBody>
      </p:sp>
      <p:pic>
        <p:nvPicPr>
          <p:cNvPr descr="" id="141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pic>
        <p:nvPicPr>
          <p:cNvPr descr="" id="142" name="Содержимо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3086280" y="1971720"/>
            <a:ext cx="5657400" cy="4105800"/>
          </a:xfrm>
          <a:prstGeom prst="rect">
            <a:avLst/>
          </a:prstGeom>
        </p:spPr>
      </p:pic>
      <p:sp>
        <p:nvSpPr>
          <p:cNvPr id="143" name="CustomShape 2"/>
          <p:cNvSpPr/>
          <p:nvPr/>
        </p:nvSpPr>
        <p:spPr>
          <a:xfrm>
            <a:off x="284040" y="1724040"/>
            <a:ext cx="2582640" cy="3500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На V Всероссийском молодежном робототехническом фестивале «РобоФест-2013» проект «Робот-Труболаз» занял второе место. В борьбе за призовые места в направлении Freestyle приняло участие 38 команд из различных учебных заведений России. Команда «Turbo Steel» Алтайского госуниверситета продемонстрировала свои разработки широкой аудитории Программы "Робототехника" и посетителям Фестиваля «РобоФест-2013».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Достижения</a:t>
            </a:r>
            <a:endParaRPr/>
          </a:p>
        </p:txBody>
      </p:sp>
      <p:pic>
        <p:nvPicPr>
          <p:cNvPr descr="" id="14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pic>
        <p:nvPicPr>
          <p:cNvPr descr="" id="146" name="Содержимо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2495520" y="1819440"/>
            <a:ext cx="6362280" cy="4759920"/>
          </a:xfrm>
          <a:prstGeom prst="rect">
            <a:avLst/>
          </a:prstGeom>
        </p:spPr>
      </p:pic>
      <p:sp>
        <p:nvSpPr>
          <p:cNvPr id="147" name="CustomShape 2"/>
          <p:cNvSpPr/>
          <p:nvPr/>
        </p:nvSpPr>
        <p:spPr>
          <a:xfrm>
            <a:off x="284040" y="1819440"/>
            <a:ext cx="2211120" cy="3713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В номинации «Лучший молодежный инновационный проект» на VIII САРАТОВСКОМ САЛОНЕ ИЗОБРЕТЕНИЙ, ИННОВАЦИЙ И ИНВЕСТИЦИЙ команда СКТБ «Радиотехника» физико-технического факультета, представившая проект «Робот-труболаз», получила бронзовую медаль и диплом III степени.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Встречи</a:t>
            </a:r>
            <a:endParaRPr/>
          </a:p>
        </p:txBody>
      </p:sp>
      <p:pic>
        <p:nvPicPr>
          <p:cNvPr descr="" id="14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pic>
        <p:nvPicPr>
          <p:cNvPr descr="" id="150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2791080" y="1872360"/>
            <a:ext cx="3786840" cy="2532240"/>
          </a:xfrm>
          <a:prstGeom prst="rect">
            <a:avLst/>
          </a:prstGeom>
        </p:spPr>
      </p:pic>
      <p:pic>
        <p:nvPicPr>
          <p:cNvPr descr="" id="151" name="Содержимо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200" y="3616560"/>
            <a:ext cx="3828600" cy="2536560"/>
          </a:xfrm>
          <a:prstGeom prst="rect">
            <a:avLst/>
          </a:prstGeom>
        </p:spPr>
      </p:pic>
      <p:sp>
        <p:nvSpPr>
          <p:cNvPr id="152" name="CustomShape 2"/>
          <p:cNvSpPr/>
          <p:nvPr/>
        </p:nvSpPr>
        <p:spPr>
          <a:xfrm>
            <a:off x="284040" y="1756800"/>
            <a:ext cx="2506320" cy="3740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Times New Roman"/>
              </a:rPr>
              <a:t>В рамках молодежного научного форума </a:t>
            </a:r>
            <a:r>
              <a:rPr b="1" lang="ru-RU" sz="1600">
                <a:solidFill>
                  <a:srgbClr val="000000"/>
                </a:solidFill>
                <a:latin typeface="Times New Roman"/>
              </a:rPr>
              <a:t>"Дни молодежной науки в Алтайском Государственном Университете" </a:t>
            </a:r>
            <a:r>
              <a:rPr lang="ru-RU" sz="1600">
                <a:solidFill>
                  <a:srgbClr val="000000"/>
                </a:solidFill>
                <a:latin typeface="Times New Roman"/>
              </a:rPr>
              <a:t>в апреле 2013 года на физико-техническом факультете состоялась встреча студентов 2 курса с представителями студенческого конструкторско-технологического бюро </a:t>
            </a:r>
            <a:r>
              <a:rPr b="1" lang="ru-RU" sz="1600">
                <a:solidFill>
                  <a:srgbClr val="000000"/>
                </a:solidFill>
                <a:latin typeface="Times New Roman"/>
              </a:rPr>
              <a:t>СКТБ «Радиотехника»</a:t>
            </a:r>
            <a:r>
              <a:rPr lang="ru-RU" sz="16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</p:txBody>
      </p:sp>
      <p:sp>
        <p:nvSpPr>
          <p:cNvPr id="153" name="CustomShape 3"/>
          <p:cNvSpPr/>
          <p:nvPr/>
        </p:nvSpPr>
        <p:spPr>
          <a:xfrm>
            <a:off x="2791080" y="6348960"/>
            <a:ext cx="6067080" cy="364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Встреча ФТФ с участниками проекта "Робот-Труболаз"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Встречи</a:t>
            </a:r>
            <a:endParaRPr/>
          </a:p>
        </p:txBody>
      </p:sp>
      <p:pic>
        <p:nvPicPr>
          <p:cNvPr descr="" id="15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pic>
        <p:nvPicPr>
          <p:cNvPr descr="" id="156" name="Содержимо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2981880" y="2095560"/>
            <a:ext cx="5875920" cy="3933360"/>
          </a:xfrm>
          <a:prstGeom prst="rect">
            <a:avLst/>
          </a:prstGeom>
        </p:spPr>
      </p:pic>
      <p:sp>
        <p:nvSpPr>
          <p:cNvPr id="157" name="CustomShape 2"/>
          <p:cNvSpPr/>
          <p:nvPr/>
        </p:nvSpPr>
        <p:spPr>
          <a:xfrm>
            <a:off x="284040" y="1733400"/>
            <a:ext cx="2697120" cy="3740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Times New Roman"/>
              </a:rPr>
              <a:t>В рамках Всероссийского Фестиваля науки в АлтГУ в октябре 2013 года для жителей г. Барнаула была проведена научно-популярная лекция о перспективах развития робототехники с демонстрацией результатов работы над проектом «Робот-труболаз».  Все желающие могли сами управлять движением робота и задать интересующие их вопросы. </a:t>
            </a: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2894040" y="6187680"/>
            <a:ext cx="5963760" cy="364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Станция: планета «Инновация»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Заключение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284040" y="1714680"/>
            <a:ext cx="8573760" cy="44794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В работе над проектом постоянно участвуют 36 человек. Опубликовано 3 статьи, осуществлено посещение 9 тематических мероприятий различного уровня. На 7 мероприятиях выступили с докладами, участвовали в 2 выставках, где завоевали диплом 2 степени, диплом 3 степени и бронзовую медаль, различные сертификаты. Коллективом была подана заявка на полезную модель.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Участниками проекта «Робот-труболаз» организовано постоянное информационное сопровождение проекта, где отражаются основные результаты и достижения, ведется популяризация робототехники и кибернетики среди школьников и студентов младших курсов.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Цель проекта</a:t>
            </a:r>
            <a:endParaRPr/>
          </a:p>
        </p:txBody>
      </p:sp>
      <p:pic>
        <p:nvPicPr>
          <p:cNvPr descr="" id="8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sp>
        <p:nvSpPr>
          <p:cNvPr id="90" name="TextShape 2"/>
          <p:cNvSpPr txBox="1"/>
          <p:nvPr/>
        </p:nvSpPr>
        <p:spPr>
          <a:xfrm>
            <a:off x="1781640" y="2133720"/>
            <a:ext cx="7076520" cy="3992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262626"/>
                </a:solidFill>
                <a:latin typeface="Times New Roman"/>
              </a:rPr>
              <a:t>      </a:t>
            </a:r>
            <a:r>
              <a:rPr lang="en-US" sz="2400">
                <a:solidFill>
                  <a:srgbClr val="262626"/>
                </a:solidFill>
                <a:latin typeface="Times New Roman"/>
              </a:rPr>
              <a:t>	</a:t>
            </a:r>
            <a:r>
              <a:rPr lang="en-US" sz="2400">
                <a:solidFill>
                  <a:srgbClr val="262626"/>
                </a:solidFill>
                <a:latin typeface="Times New Roman"/>
              </a:rPr>
              <a:t>Целью проекта «Робот-труболаз» является развитие  Студенческого Конструкторско-Технологического Бюро «Радиотехника» путем привлечения талантливой молодежи (студентов и школьников) к техническому творчеству и разработка робота-помощника для диагностики трубопроводов на возможные дефекты, нахождение засоров, определение схемы трубопроводов для ЖКХ.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Основные задачи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1781640" y="1943280"/>
            <a:ext cx="7076520" cy="3849480"/>
          </a:xfrm>
          <a:prstGeom prst="rect">
            <a:avLst/>
          </a:prstGeom>
        </p:spPr>
        <p:txBody>
          <a:bodyPr/>
          <a:p>
            <a:pPr>
              <a:lnSpc>
                <a:spcPct val="134000"/>
              </a:lnSpc>
            </a:pPr>
            <a:r>
              <a:rPr lang="en-US" sz="1600">
                <a:solidFill>
                  <a:srgbClr val="262626"/>
                </a:solidFill>
                <a:latin typeface="Times New Roman"/>
              </a:rPr>
              <a:t>         </a:t>
            </a:r>
            <a:r>
              <a:rPr lang="en-US" sz="1600">
                <a:solidFill>
                  <a:srgbClr val="262626"/>
                </a:solidFill>
                <a:latin typeface="Times New Roman"/>
              </a:rPr>
              <a:t>1. Выявление и привлечение к техническому творчеству талантливой молодежи г. Барнаула и Алтайского края; </a:t>
            </a:r>
            <a:endParaRPr/>
          </a:p>
          <a:p>
            <a:pPr>
              <a:lnSpc>
                <a:spcPct val="134000"/>
              </a:lnSpc>
            </a:pPr>
            <a:r>
              <a:rPr lang="en-US" sz="1600">
                <a:solidFill>
                  <a:srgbClr val="262626"/>
                </a:solidFill>
                <a:latin typeface="Times New Roman"/>
              </a:rPr>
              <a:t>         </a:t>
            </a:r>
            <a:r>
              <a:rPr lang="en-US" sz="1600">
                <a:solidFill>
                  <a:srgbClr val="262626"/>
                </a:solidFill>
                <a:latin typeface="Times New Roman"/>
              </a:rPr>
              <a:t>2. Освоение новых современных технологий в области программно-аппаратной разработки технически сложных устройств; </a:t>
            </a:r>
            <a:endParaRPr/>
          </a:p>
          <a:p>
            <a:pPr>
              <a:lnSpc>
                <a:spcPct val="134000"/>
              </a:lnSpc>
            </a:pPr>
            <a:r>
              <a:rPr lang="en-US" sz="1600">
                <a:solidFill>
                  <a:srgbClr val="262626"/>
                </a:solidFill>
                <a:latin typeface="Times New Roman"/>
              </a:rPr>
              <a:t>         </a:t>
            </a:r>
            <a:r>
              <a:rPr lang="en-US" sz="1600">
                <a:solidFill>
                  <a:srgbClr val="262626"/>
                </a:solidFill>
                <a:latin typeface="Times New Roman"/>
              </a:rPr>
              <a:t>3. Получение навыков проведения научно-исследовательских и опытно-конструкторских работ в области робототехники, кибернетики и автоматизированных систем;</a:t>
            </a:r>
            <a:endParaRPr/>
          </a:p>
          <a:p>
            <a:pPr>
              <a:lnSpc>
                <a:spcPct val="134000"/>
              </a:lnSpc>
            </a:pPr>
            <a:r>
              <a:rPr lang="en-US" sz="1600">
                <a:solidFill>
                  <a:srgbClr val="262626"/>
                </a:solidFill>
                <a:latin typeface="Times New Roman"/>
              </a:rPr>
              <a:t>         </a:t>
            </a:r>
            <a:r>
              <a:rPr lang="en-US" sz="1600">
                <a:solidFill>
                  <a:srgbClr val="262626"/>
                </a:solidFill>
                <a:latin typeface="Times New Roman"/>
              </a:rPr>
              <a:t>4. Получение опыта представления результатов на конференциях по робототехнике и тематических научно-технических выставках. </a:t>
            </a:r>
            <a:endParaRPr/>
          </a:p>
          <a:p>
            <a:pPr>
              <a:lnSpc>
                <a:spcPct val="134000"/>
              </a:lnSpc>
            </a:pPr>
            <a:endParaRPr/>
          </a:p>
        </p:txBody>
      </p:sp>
      <p:pic>
        <p:nvPicPr>
          <p:cNvPr descr="" id="9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Реализация</a:t>
            </a:r>
            <a:endParaRPr/>
          </a:p>
        </p:txBody>
      </p:sp>
      <p:pic>
        <p:nvPicPr>
          <p:cNvPr descr="" id="9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sp>
        <p:nvSpPr>
          <p:cNvPr id="96" name="CustomShape 2"/>
          <p:cNvSpPr/>
          <p:nvPr/>
        </p:nvSpPr>
        <p:spPr>
          <a:xfrm>
            <a:off x="284040" y="2371680"/>
            <a:ext cx="8573760" cy="26506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Для выполнения проекта была сформирована команда единомышленников под руководством студентов физико-технического факультета Усольцева М.А. и Кобелева Д.И.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	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В команду вошли как студенты Алтайского госуниверситета так и школьники г. Барнаула. На ноябрь 2013 года общее количество участников проекта составило 16 человек.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Команда</a:t>
            </a:r>
            <a:endParaRPr/>
          </a:p>
        </p:txBody>
      </p:sp>
      <p:pic>
        <p:nvPicPr>
          <p:cNvPr descr="" id="98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1781640" y="1876320"/>
            <a:ext cx="7076520" cy="3992040"/>
          </a:xfrm>
          <a:prstGeom prst="rect">
            <a:avLst/>
          </a:prstGeom>
        </p:spPr>
      </p:pic>
      <p:pic>
        <p:nvPicPr>
          <p:cNvPr descr="" id="9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sp>
        <p:nvSpPr>
          <p:cNvPr id="100" name="CustomShape 2"/>
          <p:cNvSpPr/>
          <p:nvPr/>
        </p:nvSpPr>
        <p:spPr>
          <a:xfrm>
            <a:off x="2165760" y="5869080"/>
            <a:ext cx="6977880" cy="6390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К работе над проектом «Робот-труболаз» привлечены студенты физико-технического факультета различных курсов и направлений</a:t>
            </a:r>
            <a:r>
              <a:rPr lang="ru-RU" sz="16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Творческий процесс</a:t>
            </a:r>
            <a:endParaRPr/>
          </a:p>
        </p:txBody>
      </p:sp>
      <p:pic>
        <p:nvPicPr>
          <p:cNvPr descr="" id="102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1657800" y="3538440"/>
            <a:ext cx="4752000" cy="2680920"/>
          </a:xfrm>
          <a:prstGeom prst="rect">
            <a:avLst/>
          </a:prstGeom>
        </p:spPr>
      </p:pic>
      <p:pic>
        <p:nvPicPr>
          <p:cNvPr descr="" id="10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pic>
        <p:nvPicPr>
          <p:cNvPr descr="" id="104" name="Content Placeholder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19520" y="2133720"/>
            <a:ext cx="4238280" cy="239112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Творческий процесс</a:t>
            </a:r>
            <a:endParaRPr/>
          </a:p>
        </p:txBody>
      </p:sp>
      <p:pic>
        <p:nvPicPr>
          <p:cNvPr descr="" id="106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1781640" y="2133720"/>
            <a:ext cx="7076520" cy="3992040"/>
          </a:xfrm>
          <a:prstGeom prst="rect">
            <a:avLst/>
          </a:prstGeom>
        </p:spPr>
      </p:pic>
      <p:pic>
        <p:nvPicPr>
          <p:cNvPr descr="" id="10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sp>
        <p:nvSpPr>
          <p:cNvPr id="108" name="CustomShape 2"/>
          <p:cNvSpPr/>
          <p:nvPr/>
        </p:nvSpPr>
        <p:spPr>
          <a:xfrm>
            <a:off x="2476440" y="6296040"/>
            <a:ext cx="6381360" cy="364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У каждого разработчика своя роль в команде.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Творческий процесс</a:t>
            </a:r>
            <a:endParaRPr/>
          </a:p>
        </p:txBody>
      </p:sp>
      <p:pic>
        <p:nvPicPr>
          <p:cNvPr descr="" id="110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1781640" y="2133720"/>
            <a:ext cx="7076520" cy="3992040"/>
          </a:xfrm>
          <a:prstGeom prst="rect">
            <a:avLst/>
          </a:prstGeom>
        </p:spPr>
      </p:pic>
      <p:pic>
        <p:nvPicPr>
          <p:cNvPr descr="" id="11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sp>
        <p:nvSpPr>
          <p:cNvPr id="112" name="CustomShape 2"/>
          <p:cNvSpPr/>
          <p:nvPr/>
        </p:nvSpPr>
        <p:spPr>
          <a:xfrm>
            <a:off x="2581200" y="6305400"/>
            <a:ext cx="605772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От инженера-электроника…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284040" y="630360"/>
            <a:ext cx="8573760" cy="9673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4200">
                <a:solidFill>
                  <a:srgbClr val="ffffff"/>
                </a:solidFill>
                <a:latin typeface="Corbel"/>
              </a:rPr>
              <a:t>Творческий процесс</a:t>
            </a:r>
            <a:endParaRPr/>
          </a:p>
        </p:txBody>
      </p:sp>
      <p:pic>
        <p:nvPicPr>
          <p:cNvPr descr="" id="114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1781640" y="2133720"/>
            <a:ext cx="7076520" cy="3992040"/>
          </a:xfrm>
          <a:prstGeom prst="rect">
            <a:avLst/>
          </a:prstGeom>
        </p:spPr>
      </p:pic>
      <p:pic>
        <p:nvPicPr>
          <p:cNvPr descr="" id="11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42560"/>
            <a:ext cx="2165400" cy="1315080"/>
          </a:xfrm>
          <a:prstGeom prst="rect">
            <a:avLst/>
          </a:prstGeom>
        </p:spPr>
      </p:pic>
      <p:sp>
        <p:nvSpPr>
          <p:cNvPr id="116" name="CustomShape 2"/>
          <p:cNvSpPr/>
          <p:nvPr/>
        </p:nvSpPr>
        <p:spPr>
          <a:xfrm>
            <a:off x="2409840" y="6324480"/>
            <a:ext cx="6447960" cy="36468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                                      … 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до инженера-программиста.  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