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283" r:id="rId2"/>
    <p:sldId id="306" r:id="rId3"/>
    <p:sldId id="307" r:id="rId4"/>
    <p:sldId id="326" r:id="rId5"/>
    <p:sldId id="284" r:id="rId6"/>
    <p:sldId id="320" r:id="rId7"/>
  </p:sldIdLst>
  <p:sldSz cx="9144000" cy="6858000" type="screen4x3"/>
  <p:notesSz cx="6669088" cy="992663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7EDB"/>
    <a:srgbClr val="FF9900"/>
    <a:srgbClr val="00FF00"/>
    <a:srgbClr val="CC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94691" autoAdjust="0"/>
  </p:normalViewPr>
  <p:slideViewPr>
    <p:cSldViewPr>
      <p:cViewPr>
        <p:scale>
          <a:sx n="66" d="100"/>
          <a:sy n="66" d="100"/>
        </p:scale>
        <p:origin x="-2030" y="-48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CB816-62F8-49DA-A6A2-C8690803A647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A5B4C3-0CE5-4C05-88C5-94F40DDD31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8084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6383B0-E63C-47F1-AEA5-B839E193E7FF}" type="datetimeFigureOut">
              <a:rPr lang="ru-RU" smtClean="0"/>
              <a:pPr/>
              <a:t>06.02.2015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6F847E-F3FF-41D4-B812-FE8BFE5E4D9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78390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6F847E-F3FF-41D4-B812-FE8BFE5E4D98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713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B2C3F-C4E9-4929-8239-4FB82DD99ADE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E460E-24BF-4476-9F2A-02DC0F4E77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D00E5A-49C3-402B-B6C5-F85246108E48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46F077-0F57-4F73-96CA-97DEAB5EB1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493A9-73F7-43BE-80B6-16EB1E151C01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E5D79-EACB-4479-B37C-E806E1BF5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2B63F-5FA5-48D3-B23C-3493D1047ACF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3E82DF-3CB1-4B99-A378-F63C92D848E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456525-B566-4D61-ACD4-2A8AD372E7A7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3D1E83-8E14-486B-A401-DF990327C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13581F-7F44-4ECB-94DB-9166A4985C35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29AB4C-2122-4840-8D49-FABD4E60457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D00D2-0FF2-478C-8F18-0773776FEA8B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41261-7E1D-4BB9-BCA0-84B3CDCE76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F1A9F-D63C-4BF1-984F-3BA230D21B8B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3B9CA-4B0E-4281-B13E-509B1AB205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B820A-4E99-4D7F-8D21-4B33DF314B52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25D34-0A71-4F52-A57F-F2C826F09B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FAA6CE-6060-4EA8-9844-6BA21362381E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E69673-0EA3-416A-87B9-C94DE414D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97948-5F1A-4BB3-A107-BEE4A6F7790E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46698-19A8-4269-AF94-2DA1BD73573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7FBBF0-AC8D-439D-A3E1-F9F7CB2EC2F7}" type="datetimeFigureOut">
              <a:rPr lang="ru-RU"/>
              <a:pPr>
                <a:defRPr/>
              </a:pPr>
              <a:t>06.02.2015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6EDFE6C-9A6A-4601-96C9-79A5B9D24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iff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auto">
          <a:xfrm rot="174012">
            <a:off x="1863725" y="4878388"/>
            <a:ext cx="7461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ru-RU" sz="9900" b="1" kern="0" dirty="0">
                <a:solidFill>
                  <a:srgbClr val="002060"/>
                </a:solidFill>
                <a:latin typeface="Calibri" pitchFamily="34" charset="0"/>
              </a:rPr>
              <a:t>«</a:t>
            </a:r>
          </a:p>
        </p:txBody>
      </p:sp>
      <p:pic>
        <p:nvPicPr>
          <p:cNvPr id="2" name="Picture 2" descr="W:\!!!ASU_PR!!!-2014\prezentaciya_intro_4x3коп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6978"/>
            <a:ext cx="9180512" cy="7344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14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Z:\!!!asuasu\asuasuasu1копирование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3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 rot="229872">
            <a:off x="4114003" y="2154460"/>
            <a:ext cx="5036421" cy="2362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ts val="0"/>
              </a:spcBef>
              <a:defRPr/>
            </a:pPr>
            <a:r>
              <a:rPr lang="ru-RU" sz="2200" kern="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программы:</a:t>
            </a:r>
            <a:endParaRPr lang="ru-RU" sz="2200" kern="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3200" b="1" dirty="0">
                <a:solidFill>
                  <a:srgbClr val="002060"/>
                </a:solidFill>
              </a:rPr>
              <a:t>Конкурс </a:t>
            </a:r>
            <a:endParaRPr lang="ru-RU" sz="3200" b="1" dirty="0" smtClean="0">
              <a:solidFill>
                <a:srgbClr val="002060"/>
              </a:solidFill>
            </a:endParaRPr>
          </a:p>
          <a:p>
            <a:r>
              <a:rPr lang="ru-RU" sz="3200" b="1" dirty="0" smtClean="0">
                <a:solidFill>
                  <a:srgbClr val="002060"/>
                </a:solidFill>
              </a:rPr>
              <a:t>«</a:t>
            </a:r>
            <a:r>
              <a:rPr lang="ru-RU" sz="3200" b="1" dirty="0">
                <a:solidFill>
                  <a:srgbClr val="002060"/>
                </a:solidFill>
              </a:rPr>
              <a:t>Лучший староста АлтГУ</a:t>
            </a:r>
            <a:r>
              <a:rPr lang="ru-RU" sz="3200" b="1" dirty="0" smtClean="0">
                <a:solidFill>
                  <a:srgbClr val="002060"/>
                </a:solidFill>
              </a:rPr>
              <a:t>»</a:t>
            </a:r>
            <a:endParaRPr lang="en-US" sz="3200" b="1" dirty="0" smtClean="0">
              <a:solidFill>
                <a:srgbClr val="002060"/>
              </a:solidFill>
            </a:endParaRPr>
          </a:p>
          <a:p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Руководитель: Баранова Анастасия</a:t>
            </a:r>
          </a:p>
          <a:p>
            <a:r>
              <a:rPr lang="ru-RU" sz="22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Куратор: Целевич Антон</a:t>
            </a:r>
            <a:endParaRPr lang="ru-RU" sz="2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468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68" y="-37728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7" y="476672"/>
            <a:ext cx="466609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Конкурс «Лучший староста АлтГУ» </a:t>
            </a:r>
            <a:r>
              <a:rPr lang="ru-RU" b="1" dirty="0" smtClean="0">
                <a:solidFill>
                  <a:srgbClr val="002060"/>
                </a:solidFill>
              </a:rPr>
              <a:t>был проведен как </a:t>
            </a:r>
            <a:r>
              <a:rPr lang="ru-RU" b="1" dirty="0">
                <a:solidFill>
                  <a:srgbClr val="002060"/>
                </a:solidFill>
              </a:rPr>
              <a:t>один из этапов университетского конкурса «Лучший студент и лучшая студенческая академическая группа Алтайского государственного университета». </a:t>
            </a:r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>
              <a:solidFill>
                <a:srgbClr val="002060"/>
              </a:solidFill>
            </a:endParaRPr>
          </a:p>
          <a:p>
            <a:r>
              <a:rPr lang="ru-RU" b="1" dirty="0" smtClean="0">
                <a:solidFill>
                  <a:srgbClr val="002060"/>
                </a:solidFill>
              </a:rPr>
              <a:t>Староста </a:t>
            </a:r>
            <a:r>
              <a:rPr lang="ru-RU" b="1" dirty="0">
                <a:solidFill>
                  <a:srgbClr val="002060"/>
                </a:solidFill>
              </a:rPr>
              <a:t>в АлтГУ – основной элемент системы студенческого самоуправления, важный субъект организации деятельности «Лиги студентов АГУ», опора административной работы со студентами учебного подразделения. В должности старосты соединяются общественные и административные функции. 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АГУ\2015\псо презентации\5.3 Конкурс «Лучший староста АлтГУ»\5.3 Конкурс «Лучший староста АлтГУ»\Фото Конкурс лучший староста Цел\Et_V927wCZ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78380">
            <a:off x="5319476" y="-102108"/>
            <a:ext cx="3122537" cy="208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F:\АГУ\2015\псо презентации\5.3 Конкурс «Лучший староста АлтГУ»\5.3 Конкурс «Лучший староста АлтГУ»\Фото Конкурс лучший староста Цел\gS2r5XXMCa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4223">
            <a:off x="5516645" y="1965922"/>
            <a:ext cx="3122537" cy="20820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8" name="Picture 4" descr="F:\АГУ\2015\псо презентации\5.3 Конкурс «Лучший староста АлтГУ»\5.3 Конкурс «Лучший староста АлтГУ»\Фото Конкурс лучший староста Цел\DSC_42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6311">
            <a:off x="5502820" y="3921132"/>
            <a:ext cx="3115927" cy="20860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8" y="5433474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10"/>
          <p:cNvSpPr/>
          <p:nvPr/>
        </p:nvSpPr>
        <p:spPr>
          <a:xfrm rot="120000">
            <a:off x="1119034" y="6355237"/>
            <a:ext cx="7516489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14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программы: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староста АлтГУ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038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Z:\!!!asuasu\F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10344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5112568" cy="1874967"/>
          </a:xfrm>
        </p:spPr>
        <p:txBody>
          <a:bodyPr/>
          <a:lstStyle/>
          <a:p>
            <a:pPr marL="0" indent="0">
              <a:buNone/>
            </a:pP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Староста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АлтГУ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особый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функционал. В сфере организации 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учебного процесса, например, он формирует график экзаменационной сессии группы. Он имеет прямой доступ к принятию наиболее важных решений на факультете через работу представительного органа студенческого </a:t>
            </a:r>
            <a:r>
              <a:rPr lang="ru-RU" sz="17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самоуправления – </a:t>
            </a:r>
            <a:r>
              <a:rPr lang="ru-RU" sz="17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старостат</a:t>
            </a:r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факультета. </a:t>
            </a:r>
            <a:endParaRPr lang="ru-RU" sz="17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17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старостате принимаются решения по стипендиальному обеспечению, выплатам материальной помощи, заселению в общежития, организации факультетских мероприятий различной направленности. Конкурс «Лучший староста </a:t>
            </a:r>
            <a:r>
              <a:rPr lang="ru-RU" sz="17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АлтГУ</a:t>
            </a:r>
            <a:r>
              <a:rPr lang="ru-RU" sz="17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организовывался впервые, но планируется к регулярному проведению и по праву должен приобрести значение системообразующего мероприятия в работе со студентами в университета.</a:t>
            </a:r>
          </a:p>
        </p:txBody>
      </p:sp>
      <p:pic>
        <p:nvPicPr>
          <p:cNvPr id="2051" name="Picture 3" descr="F:\АГУ\2015\псо презентации\5.3 Конкурс «Лучший староста АлтГУ»\5.3 Конкурс «Лучший староста АлтГУ»\Фото Конкурс лучший староста Цел\JpiGWjMEkn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264" y="2060848"/>
            <a:ext cx="3209232" cy="213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F:\АГУ\2015\псо презентации\5.3 Конкурс «Лучший староста АлтГУ»\5.3 Конкурс «Лучший староста АлтГУ»\Фото Конкурс лучший староста Цел\o4l87NeZjw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49121">
            <a:off x="5677200" y="-32104"/>
            <a:ext cx="3209232" cy="21386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0" name="Picture 2" descr="F:\АГУ\2015\псо презентации\5.3 Конкурс «Лучший староста АлтГУ»\5.3 Конкурс «Лучший староста АлтГУ»\Фото Конкурс лучший староста Цел\IMG_696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4300">
            <a:off x="5772817" y="4112046"/>
            <a:ext cx="2962938" cy="19752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Z:\!!!asuasu\123123.t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8" y="5433474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10"/>
          <p:cNvSpPr/>
          <p:nvPr/>
        </p:nvSpPr>
        <p:spPr>
          <a:xfrm rot="120000">
            <a:off x="1119034" y="6355237"/>
            <a:ext cx="7516489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14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программы: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староста АлтГУ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66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37728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5" y="1618342"/>
            <a:ext cx="4412345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srgbClr val="002060"/>
                </a:solidFill>
              </a:rPr>
              <a:t>Первый этап (заочный) </a:t>
            </a:r>
            <a:r>
              <a:rPr lang="ru-RU" sz="1400" dirty="0">
                <a:solidFill>
                  <a:srgbClr val="002060"/>
                </a:solidFill>
              </a:rPr>
              <a:t>– конкурс резюме, портфолио достижений старосты и академической группы. 10 старост с лучшими достижениями в университете (из более чем 350) прошли испытания для участия в очном этапе</a:t>
            </a:r>
            <a:r>
              <a:rPr lang="ru-RU" sz="1400" dirty="0" smtClean="0">
                <a:solidFill>
                  <a:srgbClr val="002060"/>
                </a:solidFill>
              </a:rPr>
              <a:t>.</a:t>
            </a:r>
          </a:p>
          <a:p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>
                <a:solidFill>
                  <a:srgbClr val="002060"/>
                </a:solidFill>
              </a:rPr>
              <a:t>Второй </a:t>
            </a:r>
            <a:r>
              <a:rPr lang="ru-RU" sz="1400" b="1" dirty="0" smtClean="0">
                <a:solidFill>
                  <a:srgbClr val="002060"/>
                </a:solidFill>
              </a:rPr>
              <a:t>этап (очный) </a:t>
            </a:r>
            <a:r>
              <a:rPr lang="ru-RU" sz="1400" dirty="0" smtClean="0">
                <a:solidFill>
                  <a:srgbClr val="002060"/>
                </a:solidFill>
              </a:rPr>
              <a:t>– студенческий праздник</a:t>
            </a:r>
            <a:r>
              <a:rPr lang="ru-RU" sz="1400" dirty="0">
                <a:solidFill>
                  <a:srgbClr val="002060"/>
                </a:solidFill>
              </a:rPr>
              <a:t>, зрелищное мероприятие которое собрало большое количество зрителей. </a:t>
            </a:r>
            <a:r>
              <a:rPr lang="ru-RU" sz="1400" dirty="0" smtClean="0">
                <a:solidFill>
                  <a:srgbClr val="002060"/>
                </a:solidFill>
              </a:rPr>
              <a:t>Организаторы </a:t>
            </a:r>
            <a:r>
              <a:rPr lang="ru-RU" sz="1400" dirty="0">
                <a:solidFill>
                  <a:srgbClr val="002060"/>
                </a:solidFill>
              </a:rPr>
              <a:t>не ограничивали участников, это мог быть танец, песня, сценка, театральная постановка или что-то другое. </a:t>
            </a:r>
            <a:r>
              <a:rPr lang="ru-RU" sz="1400" dirty="0" smtClean="0">
                <a:solidFill>
                  <a:srgbClr val="002060"/>
                </a:solidFill>
              </a:rPr>
              <a:t>В </a:t>
            </a:r>
            <a:r>
              <a:rPr lang="ru-RU" sz="1400" dirty="0">
                <a:solidFill>
                  <a:srgbClr val="002060"/>
                </a:solidFill>
              </a:rPr>
              <a:t>профессиональном конкурсе старосты показывали свою компетентность в вопросах управления группой как коллективом. Конкурс включал в себя вопросы и задания в помощью которых жюри принимало решение об уровне знаний и навыков участника.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2579" y="404664"/>
            <a:ext cx="399077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ts val="2400"/>
              </a:lnSpc>
            </a:pPr>
            <a:r>
              <a:rPr lang="ru-RU" sz="2400" b="1" dirty="0">
                <a:solidFill>
                  <a:srgbClr val="002060"/>
                </a:solidFill>
              </a:rPr>
              <a:t>Мероприятие </a:t>
            </a:r>
            <a:r>
              <a:rPr lang="ru-RU" sz="2400" b="1" dirty="0" smtClean="0">
                <a:solidFill>
                  <a:srgbClr val="002060"/>
                </a:solidFill>
              </a:rPr>
              <a:t>проходило</a:t>
            </a:r>
          </a:p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в </a:t>
            </a:r>
            <a:r>
              <a:rPr lang="ru-RU" sz="2400" b="1" dirty="0">
                <a:solidFill>
                  <a:srgbClr val="002060"/>
                </a:solidFill>
              </a:rPr>
              <a:t>два </a:t>
            </a:r>
            <a:r>
              <a:rPr lang="ru-RU" sz="2400" b="1" dirty="0" smtClean="0">
                <a:solidFill>
                  <a:srgbClr val="002060"/>
                </a:solidFill>
              </a:rPr>
              <a:t>этапа: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lnSpc>
                <a:spcPts val="2400"/>
              </a:lnSpc>
            </a:pPr>
            <a:r>
              <a:rPr lang="ru-RU" sz="2400" b="1" dirty="0" smtClean="0">
                <a:solidFill>
                  <a:srgbClr val="002060"/>
                </a:solidFill>
              </a:rPr>
              <a:t>заочный </a:t>
            </a:r>
            <a:r>
              <a:rPr lang="ru-RU" sz="2400" b="1" dirty="0">
                <a:solidFill>
                  <a:srgbClr val="002060"/>
                </a:solidFill>
              </a:rPr>
              <a:t>и очный. </a:t>
            </a: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67544" y="1475772"/>
            <a:ext cx="3816424" cy="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F:\АГУ\2015\псо презентации\5.3 Конкурс «Лучший староста АлтГУ»\5.3 Конкурс «Лучший староста АлтГУ»\Фото Конкурс лучший староста Цел\IMG_68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16397">
            <a:off x="5405561" y="-44489"/>
            <a:ext cx="3167369" cy="2111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" name="Picture 4" descr="F:\АГУ\2015\псо презентации\5.3 Конкурс «Лучший староста АлтГУ»\5.3 Конкурс «Лучший староста АлтГУ»\Фото Конкурс лучший староста Цел\IMG_687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2877">
            <a:off x="5169950" y="3947085"/>
            <a:ext cx="3167369" cy="2111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" name="Picture 3" descr="F:\АГУ\2015\псо презентации\5.3 Конкурс «Лучший староста АлтГУ»\5.3 Конкурс «Лучший староста АлтГУ»\Фото Конкурс лучший староста Цел\IMG_02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6748">
            <a:off x="5521954" y="2029516"/>
            <a:ext cx="3167369" cy="211157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8" y="5433474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 rot="120000">
            <a:off x="1119034" y="6355237"/>
            <a:ext cx="7516489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14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программы: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староста АлтГУ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2215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Z:\!!!asuasu\F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" y="-37728"/>
            <a:ext cx="9145712" cy="6895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94681" y="375047"/>
            <a:ext cx="19591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Результаты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6" name="Picture 4" descr="Z:\!!!asuasu\123123.t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48" y="5433474"/>
            <a:ext cx="8745264" cy="145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95536" y="1050107"/>
            <a:ext cx="410445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</a:pPr>
            <a:r>
              <a:rPr lang="ru-RU" sz="1600" dirty="0">
                <a:solidFill>
                  <a:srgbClr val="002060"/>
                </a:solidFill>
              </a:rPr>
              <a:t>К</a:t>
            </a:r>
            <a:r>
              <a:rPr lang="ru-RU" sz="1600" dirty="0" smtClean="0">
                <a:solidFill>
                  <a:srgbClr val="002060"/>
                </a:solidFill>
              </a:rPr>
              <a:t>онкурс </a:t>
            </a:r>
            <a:r>
              <a:rPr lang="ru-RU" sz="1600" dirty="0">
                <a:solidFill>
                  <a:srgbClr val="002060"/>
                </a:solidFill>
              </a:rPr>
              <a:t>подчеркнул авторитет старосты в Алтайском государственном университете, стимулировал активную </a:t>
            </a:r>
            <a:r>
              <a:rPr lang="ru-RU" sz="1600" dirty="0" smtClean="0">
                <a:solidFill>
                  <a:srgbClr val="002060"/>
                </a:solidFill>
              </a:rPr>
              <a:t>работу, </a:t>
            </a:r>
            <a:r>
              <a:rPr lang="ru-RU" sz="1600" dirty="0">
                <a:solidFill>
                  <a:srgbClr val="002060"/>
                </a:solidFill>
              </a:rPr>
              <a:t>повысил ответственность обучающихся, находящихся на этой должности. Интенсивное неформальное общение групп в процессе участия в конкурсе способствовало интеграции студенческих коллективов. Конкурс позволил обучающимся осознать себя частью большого, структурированного студенческого коллектива. В рамках реализации проекта было организовано 12 мероприятий, в качестве зрителей, участников и организаторов приняло участие более 560 обучающихся Алтайского государственного университета.</a:t>
            </a:r>
          </a:p>
        </p:txBody>
      </p:sp>
      <p:sp>
        <p:nvSpPr>
          <p:cNvPr id="12" name="Прямоугольник 11"/>
          <p:cNvSpPr/>
          <p:nvPr/>
        </p:nvSpPr>
        <p:spPr>
          <a:xfrm flipV="1">
            <a:off x="467544" y="908720"/>
            <a:ext cx="3816424" cy="144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9" name="Picture 3" descr="F:\АГУ\2015\псо презентации\5.3 Конкурс «Лучший староста АлтГУ»\5.3 Конкурс «Лучший староста АлтГУ»\Фото Конкурс лучший староста Цел\IMG_714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43273">
            <a:off x="5141372" y="-232356"/>
            <a:ext cx="3300306" cy="2200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0" name="Picture 4" descr="F:\АГУ\2015\псо презентации\5.3 Конкурс «Лучший староста АлтГУ»\5.3 Конкурс «Лучший староста АлтГУ»\Фото Конкурс лучший староста Цел\IMG_71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6679">
            <a:off x="4969543" y="3864742"/>
            <a:ext cx="3300306" cy="2200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Прямоугольник 10"/>
          <p:cNvSpPr/>
          <p:nvPr/>
        </p:nvSpPr>
        <p:spPr>
          <a:xfrm rot="120000">
            <a:off x="1119034" y="6355237"/>
            <a:ext cx="7516489" cy="327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42900">
              <a:lnSpc>
                <a:spcPct val="120000"/>
              </a:lnSpc>
              <a:spcBef>
                <a:spcPct val="20000"/>
              </a:spcBef>
              <a:defRPr/>
            </a:pPr>
            <a:r>
              <a:rPr lang="ru-RU" sz="1400" b="1" cap="all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программы: 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«</a:t>
            </a: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Лучший староста АлтГУ</a:t>
            </a:r>
            <a:r>
              <a:rPr lang="ru-RU" sz="1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1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F:\АГУ\2015\псо презентации\5.3 Конкурс «Лучший староста АлтГУ»\5.3 Конкурс «Лучший староста АлтГУ»\Фото Конкурс лучший староста Цел\IMG_674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81">
            <a:off x="5712355" y="1856272"/>
            <a:ext cx="3300306" cy="22002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298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3347</TotalTime>
  <Words>403</Words>
  <Application>Microsoft Office PowerPoint</Application>
  <PresentationFormat>Экран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Pavel</dc:creator>
  <cp:lastModifiedBy>Владелец</cp:lastModifiedBy>
  <cp:revision>134</cp:revision>
  <cp:lastPrinted>2012-11-13T09:56:18Z</cp:lastPrinted>
  <dcterms:created xsi:type="dcterms:W3CDTF">2012-06-15T02:42:33Z</dcterms:created>
  <dcterms:modified xsi:type="dcterms:W3CDTF">2015-02-06T12:11:24Z</dcterms:modified>
</cp:coreProperties>
</file>