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283" r:id="rId2"/>
    <p:sldId id="306" r:id="rId3"/>
    <p:sldId id="307" r:id="rId4"/>
    <p:sldId id="309" r:id="rId5"/>
    <p:sldId id="308" r:id="rId6"/>
    <p:sldId id="310" r:id="rId7"/>
    <p:sldId id="311" r:id="rId8"/>
    <p:sldId id="312" r:id="rId9"/>
    <p:sldId id="313" r:id="rId10"/>
  </p:sldIdLst>
  <p:sldSz cx="9144000" cy="6858000" type="screen4x3"/>
  <p:notesSz cx="6669088" cy="9926638"/>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EDB"/>
    <a:srgbClr val="FF9900"/>
    <a:srgbClr val="00FF00"/>
    <a:srgbClr val="CC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91" autoAdjust="0"/>
  </p:normalViewPr>
  <p:slideViewPr>
    <p:cSldViewPr>
      <p:cViewPr>
        <p:scale>
          <a:sx n="92" d="100"/>
          <a:sy n="92" d="100"/>
        </p:scale>
        <p:origin x="-119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C6BCB816-62F8-49DA-A6A2-C8690803A647}" type="datetimeFigureOut">
              <a:rPr lang="ru-RU" smtClean="0"/>
              <a:pPr/>
              <a:t>07.04.2015</a:t>
            </a:fld>
            <a:endParaRPr lang="ru-RU"/>
          </a:p>
        </p:txBody>
      </p:sp>
      <p:sp>
        <p:nvSpPr>
          <p:cNvPr id="4" name="Нижний колонтитул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71A5B4C3-0CE5-4C05-88C5-94F40DDD312E}" type="slidenum">
              <a:rPr lang="ru-RU" smtClean="0"/>
              <a:pPr/>
              <a:t>‹#›</a:t>
            </a:fld>
            <a:endParaRPr lang="ru-RU"/>
          </a:p>
        </p:txBody>
      </p:sp>
    </p:spTree>
    <p:extLst>
      <p:ext uri="{BB962C8B-B14F-4D97-AF65-F5344CB8AC3E}">
        <p14:creationId xmlns:p14="http://schemas.microsoft.com/office/powerpoint/2010/main" val="2908084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806383B0-E63C-47F1-AEA5-B839E193E7FF}" type="datetimeFigureOut">
              <a:rPr lang="ru-RU" smtClean="0"/>
              <a:pPr/>
              <a:t>07.04.2015</a:t>
            </a:fld>
            <a:endParaRPr lang="ru-RU"/>
          </a:p>
        </p:txBody>
      </p:sp>
      <p:sp>
        <p:nvSpPr>
          <p:cNvPr id="4" name="Образ слайда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806F847E-F3FF-41D4-B812-FE8BFE5E4D98}" type="slidenum">
              <a:rPr lang="ru-RU" smtClean="0"/>
              <a:pPr/>
              <a:t>‹#›</a:t>
            </a:fld>
            <a:endParaRPr lang="ru-RU"/>
          </a:p>
        </p:txBody>
      </p:sp>
    </p:spTree>
    <p:extLst>
      <p:ext uri="{BB962C8B-B14F-4D97-AF65-F5344CB8AC3E}">
        <p14:creationId xmlns:p14="http://schemas.microsoft.com/office/powerpoint/2010/main" val="507839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DD2B2C3F-C4E9-4929-8239-4FB82DD99ADE}" type="datetimeFigureOut">
              <a:rPr lang="ru-RU"/>
              <a:pPr>
                <a:defRPr/>
              </a:pPr>
              <a:t>07.04.2015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B2E460E-24BF-4476-9F2A-02DC0F4E7794}"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9D00E5A-49C3-402B-B6C5-F85246108E48}" type="datetimeFigureOut">
              <a:rPr lang="ru-RU"/>
              <a:pPr>
                <a:defRPr/>
              </a:pPr>
              <a:t>07.04.2015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A46F077-0F57-4F73-96CA-97DEAB5EB145}"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61493A9-73F7-43BE-80B6-16EB1E151C01}" type="datetimeFigureOut">
              <a:rPr lang="ru-RU"/>
              <a:pPr>
                <a:defRPr/>
              </a:pPr>
              <a:t>07.04.2015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7EE5D79-EACB-4479-B37C-E806E1BF53B7}"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772B63F-5FA5-48D3-B23C-3493D1047ACF}" type="datetimeFigureOut">
              <a:rPr lang="ru-RU"/>
              <a:pPr>
                <a:defRPr/>
              </a:pPr>
              <a:t>07.04.2015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33E82DF-3CB1-4B99-A378-F63C92D848E8}"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03456525-B566-4D61-ACD4-2A8AD372E7A7}" type="datetimeFigureOut">
              <a:rPr lang="ru-RU"/>
              <a:pPr>
                <a:defRPr/>
              </a:pPr>
              <a:t>07.04.2015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C3D1E83-8E14-486B-A401-DF990327CDBB}"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CE13581F-7F44-4ECB-94DB-9166A4985C35}" type="datetimeFigureOut">
              <a:rPr lang="ru-RU"/>
              <a:pPr>
                <a:defRPr/>
              </a:pPr>
              <a:t>07.04.2015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629AB4C-2122-4840-8D49-FABD4E604570}"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B8CD00D2-0FF2-478C-8F18-0773776FEA8B}" type="datetimeFigureOut">
              <a:rPr lang="ru-RU"/>
              <a:pPr>
                <a:defRPr/>
              </a:pPr>
              <a:t>07.04.2015</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71E41261-7E1D-4BB9-BCA0-84B3CDCE764E}"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5B2F1A9F-D63C-4BF1-984F-3BA230D21B8B}" type="datetimeFigureOut">
              <a:rPr lang="ru-RU"/>
              <a:pPr>
                <a:defRPr/>
              </a:pPr>
              <a:t>07.04.2015</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A393B9CA-4B0E-4281-B13E-509B1AB2051C}"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E5B820A-4E99-4D7F-8D21-4B33DF314B52}" type="datetimeFigureOut">
              <a:rPr lang="ru-RU"/>
              <a:pPr>
                <a:defRPr/>
              </a:pPr>
              <a:t>07.04.2015</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61D25D34-0A71-4F52-A57F-F2C826F09B42}"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9FAA6CE-6060-4EA8-9844-6BA21362381E}" type="datetimeFigureOut">
              <a:rPr lang="ru-RU"/>
              <a:pPr>
                <a:defRPr/>
              </a:pPr>
              <a:t>07.04.2015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9E69673-0EA3-416A-87B9-C94DE414DA25}"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6A97948-5F1A-4BB3-A107-BEE4A6F7790E}" type="datetimeFigureOut">
              <a:rPr lang="ru-RU"/>
              <a:pPr>
                <a:defRPr/>
              </a:pPr>
              <a:t>07.04.2015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9D246698-19A8-4269-AF94-2DA1BD73573C}"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97FBBF0-AC8D-439D-A3E1-F9F7CB2EC2F7}" type="datetimeFigureOut">
              <a:rPr lang="ru-RU"/>
              <a:pPr>
                <a:defRPr/>
              </a:pPr>
              <a:t>07.04.2015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6EDFE6C-9A6A-4601-96C9-79A5B9D24210}"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rot="174012">
            <a:off x="1863725" y="4878388"/>
            <a:ext cx="746125" cy="1428750"/>
          </a:xfrm>
          <a:prstGeom prst="rect">
            <a:avLst/>
          </a:prstGeom>
          <a:noFill/>
          <a:ln w="9525">
            <a:noFill/>
            <a:miter lim="800000"/>
            <a:headEnd/>
            <a:tailEnd/>
          </a:ln>
          <a:effectLst/>
        </p:spPr>
        <p:txBody>
          <a:bodyPr/>
          <a:lstStyle/>
          <a:p>
            <a:pPr marL="342900" indent="-342900">
              <a:lnSpc>
                <a:spcPct val="90000"/>
              </a:lnSpc>
              <a:spcBef>
                <a:spcPct val="20000"/>
              </a:spcBef>
              <a:defRPr/>
            </a:pPr>
            <a:r>
              <a:rPr lang="ru-RU" sz="9900" b="1" kern="0" dirty="0">
                <a:solidFill>
                  <a:srgbClr val="002060"/>
                </a:solidFill>
                <a:latin typeface="Calibri" pitchFamily="34" charset="0"/>
              </a:rPr>
              <a:t>«</a:t>
            </a:r>
          </a:p>
        </p:txBody>
      </p:sp>
      <p:pic>
        <p:nvPicPr>
          <p:cNvPr id="2" name="Picture 2" descr="W:\!!!ASU_PR!!!-2014\prezentaciya_intro_4x3копирование.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6978"/>
            <a:ext cx="9180512" cy="7344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0148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Z:\!!!asuasu\asuasuasu1копирование.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3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txBox="1">
            <a:spLocks noChangeArrowheads="1"/>
          </p:cNvSpPr>
          <p:nvPr/>
        </p:nvSpPr>
        <p:spPr bwMode="auto">
          <a:xfrm rot="229872">
            <a:off x="4017137" y="2169630"/>
            <a:ext cx="5506597" cy="2842919"/>
          </a:xfrm>
          <a:prstGeom prst="rect">
            <a:avLst/>
          </a:prstGeom>
          <a:noFill/>
          <a:ln w="9525">
            <a:noFill/>
            <a:miter lim="800000"/>
            <a:headEnd/>
            <a:tailEnd/>
          </a:ln>
          <a:effectLst/>
        </p:spPr>
        <p:txBody>
          <a:bodyPr/>
          <a:lstStyle/>
          <a:p>
            <a:pPr>
              <a:spcBef>
                <a:spcPts val="0"/>
              </a:spcBef>
              <a:spcAft>
                <a:spcPts val="600"/>
              </a:spcAft>
            </a:pPr>
            <a:r>
              <a:rPr lang="ru-RU" sz="2200" dirty="0" smtClean="0">
                <a:solidFill>
                  <a:srgbClr val="002060"/>
                </a:solidFill>
                <a:latin typeface="Arial" panose="020B0604020202020204" pitchFamily="34" charset="0"/>
                <a:cs typeface="Arial" panose="020B0604020202020204" pitchFamily="34" charset="0"/>
              </a:rPr>
              <a:t>Проект программы:</a:t>
            </a:r>
            <a:endParaRPr lang="ru-RU" sz="2200" dirty="0">
              <a:solidFill>
                <a:srgbClr val="002060"/>
              </a:solidFill>
              <a:latin typeface="Arial" panose="020B0604020202020204" pitchFamily="34" charset="0"/>
              <a:cs typeface="Arial" panose="020B0604020202020204" pitchFamily="34" charset="0"/>
            </a:endParaRPr>
          </a:p>
          <a:p>
            <a:pPr>
              <a:spcBef>
                <a:spcPts val="0"/>
              </a:spcBef>
              <a:spcAft>
                <a:spcPts val="600"/>
              </a:spcAft>
            </a:pPr>
            <a:r>
              <a:rPr lang="ru-RU" sz="2400" b="1" dirty="0">
                <a:solidFill>
                  <a:srgbClr val="002060"/>
                </a:solidFill>
                <a:latin typeface="Arial" panose="020B0604020202020204" pitchFamily="34" charset="0"/>
                <a:cs typeface="Arial" panose="020B0604020202020204" pitchFamily="34" charset="0"/>
              </a:rPr>
              <a:t>Создание Ассоциации </a:t>
            </a:r>
            <a:r>
              <a:rPr lang="ru-RU" sz="2400" b="1" dirty="0" smtClean="0">
                <a:solidFill>
                  <a:srgbClr val="002060"/>
                </a:solidFill>
                <a:latin typeface="Arial" panose="020B0604020202020204" pitchFamily="34" charset="0"/>
                <a:cs typeface="Arial" panose="020B0604020202020204" pitchFamily="34" charset="0"/>
              </a:rPr>
              <a:t>иностранных </a:t>
            </a:r>
            <a:r>
              <a:rPr lang="ru-RU" sz="2400" b="1" dirty="0">
                <a:solidFill>
                  <a:srgbClr val="002060"/>
                </a:solidFill>
                <a:latin typeface="Arial" panose="020B0604020202020204" pitchFamily="34" charset="0"/>
                <a:cs typeface="Arial" panose="020B0604020202020204" pitchFamily="34" charset="0"/>
              </a:rPr>
              <a:t>студентов </a:t>
            </a:r>
            <a:r>
              <a:rPr lang="ru-RU" sz="2400" b="1" dirty="0" smtClean="0">
                <a:solidFill>
                  <a:srgbClr val="002060"/>
                </a:solidFill>
                <a:latin typeface="Arial" panose="020B0604020202020204" pitchFamily="34" charset="0"/>
                <a:cs typeface="Arial" panose="020B0604020202020204" pitchFamily="34" charset="0"/>
              </a:rPr>
              <a:t>Алтайского </a:t>
            </a:r>
            <a:r>
              <a:rPr lang="ru-RU" sz="2400" b="1" dirty="0">
                <a:solidFill>
                  <a:srgbClr val="002060"/>
                </a:solidFill>
                <a:latin typeface="Arial" panose="020B0604020202020204" pitchFamily="34" charset="0"/>
                <a:cs typeface="Arial" panose="020B0604020202020204" pitchFamily="34" charset="0"/>
              </a:rPr>
              <a:t>государственного </a:t>
            </a:r>
            <a:r>
              <a:rPr lang="ru-RU" sz="2400" b="1" dirty="0" smtClean="0">
                <a:solidFill>
                  <a:srgbClr val="002060"/>
                </a:solidFill>
                <a:latin typeface="Arial" panose="020B0604020202020204" pitchFamily="34" charset="0"/>
                <a:cs typeface="Arial" panose="020B0604020202020204" pitchFamily="34" charset="0"/>
              </a:rPr>
              <a:t>университета </a:t>
            </a:r>
            <a:r>
              <a:rPr lang="ru-RU" sz="2400" b="1" dirty="0">
                <a:solidFill>
                  <a:srgbClr val="002060"/>
                </a:solidFill>
                <a:latin typeface="Arial" panose="020B0604020202020204" pitchFamily="34" charset="0"/>
                <a:cs typeface="Arial" panose="020B0604020202020204" pitchFamily="34" charset="0"/>
              </a:rPr>
              <a:t>«АИСТ</a:t>
            </a:r>
            <a:r>
              <a:rPr lang="ru-RU" sz="2400" b="1" dirty="0" smtClean="0">
                <a:solidFill>
                  <a:srgbClr val="002060"/>
                </a:solidFill>
                <a:latin typeface="Arial" panose="020B0604020202020204" pitchFamily="34" charset="0"/>
                <a:cs typeface="Arial" panose="020B0604020202020204" pitchFamily="34" charset="0"/>
              </a:rPr>
              <a:t>»</a:t>
            </a:r>
          </a:p>
          <a:p>
            <a:pPr>
              <a:spcBef>
                <a:spcPts val="0"/>
              </a:spcBef>
              <a:spcAft>
                <a:spcPts val="600"/>
              </a:spcAft>
            </a:pPr>
            <a:r>
              <a:rPr lang="ru-RU" sz="2200" dirty="0">
                <a:solidFill>
                  <a:srgbClr val="002060"/>
                </a:solidFill>
                <a:latin typeface="Arial" panose="020B0604020202020204" pitchFamily="34" charset="0"/>
                <a:cs typeface="Arial" panose="020B0604020202020204" pitchFamily="34" charset="0"/>
              </a:rPr>
              <a:t>Руководитель: Гафуров </a:t>
            </a:r>
            <a:r>
              <a:rPr lang="ru-RU" sz="2200" dirty="0" err="1">
                <a:solidFill>
                  <a:srgbClr val="002060"/>
                </a:solidFill>
                <a:latin typeface="Arial" panose="020B0604020202020204" pitchFamily="34" charset="0"/>
                <a:cs typeface="Arial" panose="020B0604020202020204" pitchFamily="34" charset="0"/>
              </a:rPr>
              <a:t>Ифтихор</a:t>
            </a:r>
            <a:r>
              <a:rPr lang="ru-RU" sz="2200" dirty="0">
                <a:solidFill>
                  <a:srgbClr val="002060"/>
                </a:solidFill>
                <a:latin typeface="Arial" panose="020B0604020202020204" pitchFamily="34" charset="0"/>
                <a:cs typeface="Arial" panose="020B0604020202020204" pitchFamily="34" charset="0"/>
              </a:rPr>
              <a:t> Куратор: Ахмедова Нателла</a:t>
            </a:r>
            <a:endParaRPr lang="ru-RU" sz="2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46802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Z:\!!!asuasu\F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8" y="-37728"/>
            <a:ext cx="9145712" cy="6895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Z:\!!!asuasu\12312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48" y="5433474"/>
            <a:ext cx="8745264" cy="14519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5536" y="807090"/>
            <a:ext cx="4461182" cy="4524315"/>
          </a:xfrm>
          <a:prstGeom prst="rect">
            <a:avLst/>
          </a:prstGeom>
          <a:noFill/>
        </p:spPr>
        <p:txBody>
          <a:bodyPr wrap="square" rtlCol="0">
            <a:spAutoFit/>
          </a:bodyPr>
          <a:lstStyle/>
          <a:p>
            <a:r>
              <a:rPr lang="ru-RU" sz="1600" dirty="0">
                <a:solidFill>
                  <a:srgbClr val="002060"/>
                </a:solidFill>
              </a:rPr>
              <a:t>Алтайский государственный университет ведет последовательную работу по формированию единого образовательного пространства Азиатского региона, является организатором значимых международных мероприятий, председателем созданной по его инициативе Ассоциации Азиатских университетов, активным участником Университета ШОС.  Это привлекает в вуз для обучения представителей других государств. Последние три года число иностранных студентов </a:t>
            </a:r>
            <a:r>
              <a:rPr lang="ru-RU" sz="1600" dirty="0" err="1">
                <a:solidFill>
                  <a:srgbClr val="002060"/>
                </a:solidFill>
              </a:rPr>
              <a:t>АлтГУ</a:t>
            </a:r>
            <a:r>
              <a:rPr lang="ru-RU" sz="1600" dirty="0">
                <a:solidFill>
                  <a:srgbClr val="002060"/>
                </a:solidFill>
              </a:rPr>
              <a:t> ежегодно возрастает на 50%. В связи с этим возникают предпосылки и инициатива </a:t>
            </a:r>
            <a:r>
              <a:rPr lang="ru-RU" sz="1600" dirty="0" smtClean="0">
                <a:solidFill>
                  <a:srgbClr val="002060"/>
                </a:solidFill>
              </a:rPr>
              <a:t>создания организации </a:t>
            </a:r>
            <a:r>
              <a:rPr lang="ru-RU" sz="1600" dirty="0">
                <a:solidFill>
                  <a:srgbClr val="002060"/>
                </a:solidFill>
              </a:rPr>
              <a:t>студентов-иностранцев, их вовлечения в университетскую студенческую жизнь во всех её проявлениях.</a:t>
            </a:r>
          </a:p>
        </p:txBody>
      </p:sp>
      <p:sp>
        <p:nvSpPr>
          <p:cNvPr id="10" name="Прямоугольник 9"/>
          <p:cNvSpPr/>
          <p:nvPr/>
        </p:nvSpPr>
        <p:spPr>
          <a:xfrm flipV="1">
            <a:off x="467544" y="678296"/>
            <a:ext cx="3816424" cy="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55450">
            <a:off x="5026251" y="2804797"/>
            <a:ext cx="3888432"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60672">
            <a:off x="4981764" y="408961"/>
            <a:ext cx="3888432"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Прямоугольник 10"/>
          <p:cNvSpPr/>
          <p:nvPr/>
        </p:nvSpPr>
        <p:spPr>
          <a:xfrm rot="120000">
            <a:off x="1192854" y="6185570"/>
            <a:ext cx="7516489" cy="430887"/>
          </a:xfrm>
          <a:prstGeom prst="rect">
            <a:avLst/>
          </a:prstGeom>
        </p:spPr>
        <p:txBody>
          <a:bodyPr wrap="square">
            <a:spAutoFit/>
          </a:bodyPr>
          <a:lstStyle/>
          <a:p>
            <a:r>
              <a:rPr lang="ru-RU" sz="1100" b="1" dirty="0" smtClean="0">
                <a:solidFill>
                  <a:srgbClr val="002060"/>
                </a:solidFill>
              </a:rPr>
              <a:t>Создание </a:t>
            </a:r>
            <a:r>
              <a:rPr lang="ru-RU" sz="1100" b="1" dirty="0">
                <a:solidFill>
                  <a:srgbClr val="002060"/>
                </a:solidFill>
              </a:rPr>
              <a:t>Ассоциации иностранных студентов </a:t>
            </a:r>
            <a:endParaRPr lang="ru-RU" sz="1100" dirty="0">
              <a:solidFill>
                <a:srgbClr val="002060"/>
              </a:solidFill>
            </a:endParaRPr>
          </a:p>
          <a:p>
            <a:r>
              <a:rPr lang="ru-RU" sz="1100" b="1" dirty="0">
                <a:solidFill>
                  <a:srgbClr val="002060"/>
                </a:solidFill>
              </a:rPr>
              <a:t>Алтайского государственного </a:t>
            </a:r>
            <a:r>
              <a:rPr lang="ru-RU" sz="1100" b="1" dirty="0" smtClean="0">
                <a:solidFill>
                  <a:srgbClr val="002060"/>
                </a:solidFill>
              </a:rPr>
              <a:t>университета </a:t>
            </a:r>
            <a:r>
              <a:rPr lang="ru-RU" sz="1100" b="1" dirty="0">
                <a:solidFill>
                  <a:srgbClr val="002060"/>
                </a:solidFill>
              </a:rPr>
              <a:t>«АИСТ»</a:t>
            </a:r>
            <a:endParaRPr lang="ru-RU" sz="1100" dirty="0">
              <a:solidFill>
                <a:srgbClr val="002060"/>
              </a:solidFill>
            </a:endParaRPr>
          </a:p>
        </p:txBody>
      </p:sp>
    </p:spTree>
    <p:extLst>
      <p:ext uri="{BB962C8B-B14F-4D97-AF65-F5344CB8AC3E}">
        <p14:creationId xmlns:p14="http://schemas.microsoft.com/office/powerpoint/2010/main" val="18880383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Z:\!!!asuasu\F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8" y="-37728"/>
            <a:ext cx="9145712" cy="6895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Z:\!!!asuasu\12312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48" y="5433474"/>
            <a:ext cx="8745264" cy="14519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5536" y="807090"/>
            <a:ext cx="4320480" cy="3785652"/>
          </a:xfrm>
          <a:prstGeom prst="rect">
            <a:avLst/>
          </a:prstGeom>
          <a:noFill/>
        </p:spPr>
        <p:txBody>
          <a:bodyPr wrap="square" rtlCol="0">
            <a:spAutoFit/>
          </a:bodyPr>
          <a:lstStyle/>
          <a:p>
            <a:r>
              <a:rPr lang="ru-RU" sz="1600" dirty="0">
                <a:solidFill>
                  <a:srgbClr val="002060"/>
                </a:solidFill>
              </a:rPr>
              <a:t>Такой интегрирующей организацией </a:t>
            </a:r>
            <a:r>
              <a:rPr lang="ru-RU" sz="1600" dirty="0" smtClean="0">
                <a:solidFill>
                  <a:srgbClr val="002060"/>
                </a:solidFill>
              </a:rPr>
              <a:t>в </a:t>
            </a:r>
            <a:r>
              <a:rPr lang="ru-RU" sz="1600" dirty="0" smtClean="0">
                <a:solidFill>
                  <a:srgbClr val="002060"/>
                </a:solidFill>
              </a:rPr>
              <a:t>АлтГУ стала </a:t>
            </a:r>
            <a:r>
              <a:rPr lang="ru-RU" sz="1600" dirty="0">
                <a:solidFill>
                  <a:srgbClr val="002060"/>
                </a:solidFill>
              </a:rPr>
              <a:t>Ассоциация иностранных студентов </a:t>
            </a:r>
            <a:r>
              <a:rPr lang="ru-RU" sz="1600" dirty="0" smtClean="0">
                <a:solidFill>
                  <a:srgbClr val="002060"/>
                </a:solidFill>
              </a:rPr>
              <a:t>(«</a:t>
            </a:r>
            <a:r>
              <a:rPr lang="ru-RU" sz="1600" dirty="0">
                <a:solidFill>
                  <a:srgbClr val="002060"/>
                </a:solidFill>
              </a:rPr>
              <a:t>АИСТ»). Организация создана в результате поддержки инициативы студентов-иностранцев, обширной просветительской и организационной работы с обучающимися университета, выявления лидеров общественного мнения среди иностранных студентов. Мероприятие реализовано в рамках ПСО, направлено на совершенствование благоприятной атмосферы общения, обучения и совместной жизни многонационального студенческого сообщества университета и региона.</a:t>
            </a:r>
          </a:p>
        </p:txBody>
      </p:sp>
      <p:sp>
        <p:nvSpPr>
          <p:cNvPr id="10" name="Прямоугольник 9"/>
          <p:cNvSpPr/>
          <p:nvPr/>
        </p:nvSpPr>
        <p:spPr>
          <a:xfrm flipV="1">
            <a:off x="467544" y="678296"/>
            <a:ext cx="3816424" cy="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38867">
            <a:off x="5031713" y="425273"/>
            <a:ext cx="3707902" cy="2471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l="10625" t="18106" r="7481"/>
          <a:stretch/>
        </p:blipFill>
        <p:spPr>
          <a:xfrm rot="265942">
            <a:off x="4795643" y="2996663"/>
            <a:ext cx="3652255" cy="2434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Прямоугольник 10"/>
          <p:cNvSpPr/>
          <p:nvPr/>
        </p:nvSpPr>
        <p:spPr>
          <a:xfrm rot="120000">
            <a:off x="1192854" y="6185570"/>
            <a:ext cx="7516489" cy="430887"/>
          </a:xfrm>
          <a:prstGeom prst="rect">
            <a:avLst/>
          </a:prstGeom>
        </p:spPr>
        <p:txBody>
          <a:bodyPr wrap="square">
            <a:spAutoFit/>
          </a:bodyPr>
          <a:lstStyle/>
          <a:p>
            <a:r>
              <a:rPr lang="ru-RU" sz="1100" b="1" dirty="0" smtClean="0">
                <a:solidFill>
                  <a:srgbClr val="002060"/>
                </a:solidFill>
              </a:rPr>
              <a:t>Создание </a:t>
            </a:r>
            <a:r>
              <a:rPr lang="ru-RU" sz="1100" b="1" dirty="0">
                <a:solidFill>
                  <a:srgbClr val="002060"/>
                </a:solidFill>
              </a:rPr>
              <a:t>Ассоциации иностранных студентов </a:t>
            </a:r>
            <a:endParaRPr lang="ru-RU" sz="1100" dirty="0">
              <a:solidFill>
                <a:srgbClr val="002060"/>
              </a:solidFill>
            </a:endParaRPr>
          </a:p>
          <a:p>
            <a:r>
              <a:rPr lang="ru-RU" sz="1100" b="1" dirty="0">
                <a:solidFill>
                  <a:srgbClr val="002060"/>
                </a:solidFill>
              </a:rPr>
              <a:t>Алтайского государственного </a:t>
            </a:r>
            <a:r>
              <a:rPr lang="ru-RU" sz="1100" b="1" dirty="0" smtClean="0">
                <a:solidFill>
                  <a:srgbClr val="002060"/>
                </a:solidFill>
              </a:rPr>
              <a:t>университета </a:t>
            </a:r>
            <a:r>
              <a:rPr lang="ru-RU" sz="1100" b="1" dirty="0">
                <a:solidFill>
                  <a:srgbClr val="002060"/>
                </a:solidFill>
              </a:rPr>
              <a:t>«АИСТ»</a:t>
            </a:r>
            <a:endParaRPr lang="ru-RU" sz="1100" dirty="0">
              <a:solidFill>
                <a:srgbClr val="002060"/>
              </a:solidFill>
            </a:endParaRPr>
          </a:p>
        </p:txBody>
      </p:sp>
    </p:spTree>
    <p:extLst>
      <p:ext uri="{BB962C8B-B14F-4D97-AF65-F5344CB8AC3E}">
        <p14:creationId xmlns:p14="http://schemas.microsoft.com/office/powerpoint/2010/main" val="7340647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asuasu\F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8" y="-37728"/>
            <a:ext cx="9145712" cy="68957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5536" y="807090"/>
            <a:ext cx="8640959" cy="1200329"/>
          </a:xfrm>
          <a:prstGeom prst="rect">
            <a:avLst/>
          </a:prstGeom>
          <a:noFill/>
        </p:spPr>
        <p:txBody>
          <a:bodyPr wrap="square" rtlCol="0">
            <a:spAutoFit/>
          </a:bodyPr>
          <a:lstStyle/>
          <a:p>
            <a:r>
              <a:rPr lang="ru-RU" dirty="0">
                <a:solidFill>
                  <a:srgbClr val="002060"/>
                </a:solidFill>
              </a:rPr>
              <a:t>Учреждение Ассоциации иностранных студентов стало ключевым мероприятием в рамках «Студенческого конгресса народов Центральной Азии, приуроченного к национальному празднику персидских и тюркских народов «</a:t>
            </a:r>
            <a:r>
              <a:rPr lang="ru-RU" dirty="0" err="1">
                <a:solidFill>
                  <a:srgbClr val="002060"/>
                </a:solidFill>
              </a:rPr>
              <a:t>Новруз</a:t>
            </a:r>
            <a:r>
              <a:rPr lang="ru-RU" dirty="0">
                <a:solidFill>
                  <a:srgbClr val="002060"/>
                </a:solidFill>
              </a:rPr>
              <a:t>»».</a:t>
            </a:r>
          </a:p>
        </p:txBody>
      </p:sp>
      <p:sp>
        <p:nvSpPr>
          <p:cNvPr id="8" name="Прямоугольник 7"/>
          <p:cNvSpPr/>
          <p:nvPr/>
        </p:nvSpPr>
        <p:spPr>
          <a:xfrm flipV="1">
            <a:off x="467544" y="678296"/>
            <a:ext cx="7920000" cy="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415040" y="1988840"/>
            <a:ext cx="5237080" cy="3539430"/>
          </a:xfrm>
          <a:prstGeom prst="rect">
            <a:avLst/>
          </a:prstGeom>
          <a:noFill/>
        </p:spPr>
        <p:txBody>
          <a:bodyPr wrap="square" rtlCol="0">
            <a:spAutoFit/>
          </a:bodyPr>
          <a:lstStyle/>
          <a:p>
            <a:r>
              <a:rPr lang="ru-RU" sz="1400" dirty="0">
                <a:solidFill>
                  <a:srgbClr val="002060"/>
                </a:solidFill>
              </a:rPr>
              <a:t>В программу Конгресса 16-17 марта 2015 кроме учредительного собрания Ассоциации иностранных студентов вошли образовательные, научные, спортивные, творческие и другие мероприятия. Учреждение «АИСТ» изначально ориентировалось на даты праздника «</a:t>
            </a:r>
            <a:r>
              <a:rPr lang="ru-RU" sz="1400" dirty="0" err="1">
                <a:solidFill>
                  <a:srgbClr val="002060"/>
                </a:solidFill>
              </a:rPr>
              <a:t>Навруз</a:t>
            </a:r>
            <a:r>
              <a:rPr lang="ru-RU" sz="1400" dirty="0">
                <a:solidFill>
                  <a:srgbClr val="002060"/>
                </a:solidFill>
              </a:rPr>
              <a:t>». </a:t>
            </a:r>
            <a:r>
              <a:rPr lang="ru-RU" sz="1400" dirty="0" err="1">
                <a:solidFill>
                  <a:srgbClr val="002060"/>
                </a:solidFill>
              </a:rPr>
              <a:t>Новруз</a:t>
            </a:r>
            <a:r>
              <a:rPr lang="ru-RU" sz="1400" dirty="0">
                <a:solidFill>
                  <a:srgbClr val="002060"/>
                </a:solidFill>
              </a:rPr>
              <a:t>, возникший еще в дописьменную эпоху истории человечества, отмечаемый в источниках зороастризма, олицетворяя начало нового года и пробуждение природы, является поистине объединяющим праздником, неотъемлемой частью богатого духовного мира Востока. Благодаря этому решению к проведению активно подключились региональные национально-культурные объединения: казахов, киргизов и таджиков. При этом, в мероприятии массово приняли участие обучающиеся </a:t>
            </a:r>
            <a:r>
              <a:rPr lang="ru-RU" sz="1400" dirty="0" err="1">
                <a:solidFill>
                  <a:srgbClr val="002060"/>
                </a:solidFill>
              </a:rPr>
              <a:t>АлтГУ</a:t>
            </a:r>
            <a:r>
              <a:rPr lang="ru-RU" sz="1400" dirty="0">
                <a:solidFill>
                  <a:srgbClr val="002060"/>
                </a:solidFill>
              </a:rPr>
              <a:t> – представители других национальностей, культур и государств.</a:t>
            </a:r>
          </a:p>
        </p:txBody>
      </p:sp>
      <p:pic>
        <p:nvPicPr>
          <p:cNvPr id="5" name="Picture 4" descr="Z:\!!!asuasu\12312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48" y="5433474"/>
            <a:ext cx="8745264" cy="145191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50395">
            <a:off x="5797699" y="2324546"/>
            <a:ext cx="3707904" cy="2471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Прямоугольник 10"/>
          <p:cNvSpPr/>
          <p:nvPr/>
        </p:nvSpPr>
        <p:spPr>
          <a:xfrm rot="120000">
            <a:off x="1192854" y="6185570"/>
            <a:ext cx="7516489" cy="430887"/>
          </a:xfrm>
          <a:prstGeom prst="rect">
            <a:avLst/>
          </a:prstGeom>
        </p:spPr>
        <p:txBody>
          <a:bodyPr wrap="square">
            <a:spAutoFit/>
          </a:bodyPr>
          <a:lstStyle/>
          <a:p>
            <a:r>
              <a:rPr lang="ru-RU" sz="1100" b="1" dirty="0" smtClean="0">
                <a:solidFill>
                  <a:srgbClr val="002060"/>
                </a:solidFill>
              </a:rPr>
              <a:t>Создание </a:t>
            </a:r>
            <a:r>
              <a:rPr lang="ru-RU" sz="1100" b="1" dirty="0">
                <a:solidFill>
                  <a:srgbClr val="002060"/>
                </a:solidFill>
              </a:rPr>
              <a:t>Ассоциации иностранных студентов </a:t>
            </a:r>
            <a:endParaRPr lang="ru-RU" sz="1100" dirty="0">
              <a:solidFill>
                <a:srgbClr val="002060"/>
              </a:solidFill>
            </a:endParaRPr>
          </a:p>
          <a:p>
            <a:r>
              <a:rPr lang="ru-RU" sz="1100" b="1" dirty="0">
                <a:solidFill>
                  <a:srgbClr val="002060"/>
                </a:solidFill>
              </a:rPr>
              <a:t>Алтайского государственного </a:t>
            </a:r>
            <a:r>
              <a:rPr lang="ru-RU" sz="1100" b="1" dirty="0" smtClean="0">
                <a:solidFill>
                  <a:srgbClr val="002060"/>
                </a:solidFill>
              </a:rPr>
              <a:t>университета </a:t>
            </a:r>
            <a:r>
              <a:rPr lang="ru-RU" sz="1100" b="1" dirty="0">
                <a:solidFill>
                  <a:srgbClr val="002060"/>
                </a:solidFill>
              </a:rPr>
              <a:t>«АИСТ»</a:t>
            </a:r>
            <a:endParaRPr lang="ru-RU" sz="1100" dirty="0">
              <a:solidFill>
                <a:srgbClr val="002060"/>
              </a:solidFill>
            </a:endParaRPr>
          </a:p>
        </p:txBody>
      </p:sp>
    </p:spTree>
    <p:extLst>
      <p:ext uri="{BB962C8B-B14F-4D97-AF65-F5344CB8AC3E}">
        <p14:creationId xmlns:p14="http://schemas.microsoft.com/office/powerpoint/2010/main" val="4219498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Z:\!!!asuasu\F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8" y="-37728"/>
            <a:ext cx="9145712" cy="6895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Z:\!!!asuasu\12312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48" y="5433474"/>
            <a:ext cx="8745264" cy="14519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5536" y="807090"/>
            <a:ext cx="4824536" cy="4616648"/>
          </a:xfrm>
          <a:prstGeom prst="rect">
            <a:avLst/>
          </a:prstGeom>
          <a:noFill/>
        </p:spPr>
        <p:txBody>
          <a:bodyPr wrap="square" rtlCol="0">
            <a:spAutoFit/>
          </a:bodyPr>
          <a:lstStyle/>
          <a:p>
            <a:r>
              <a:rPr lang="ru-RU" sz="1400" dirty="0">
                <a:solidFill>
                  <a:srgbClr val="002060"/>
                </a:solidFill>
              </a:rPr>
              <a:t>Ректор университета, С.В. </a:t>
            </a:r>
            <a:r>
              <a:rPr lang="ru-RU" sz="1400" dirty="0" err="1">
                <a:solidFill>
                  <a:srgbClr val="002060"/>
                </a:solidFill>
              </a:rPr>
              <a:t>Землюков</a:t>
            </a:r>
            <a:r>
              <a:rPr lang="ru-RU" sz="1400" dirty="0">
                <a:solidFill>
                  <a:srgbClr val="002060"/>
                </a:solidFill>
              </a:rPr>
              <a:t>, выступая накануне Конгресса на региональном телевидении, назвал учреждение ассоциации студентов-иностранцев – одним из наиболее важных грядущих событий не только для университета, но и для региона. Ассоциация обучающихся, поддерживаемая региональными НКО и в самом деле имеет очень большие перспективы работы как в рамках университета, так и в городе Барнауле и Алтайском крае. В основу организации были заложены принципы демократичности и взаимного уважения; она объединила студентов из разных государств и различных национальностей; пронизала все факультеты и студенческие организации университета. Руководящим органом является Совет Ассоциации, в который на момент создания вошли руководители семи национально-культурных объединений студентов университета. На учредительной конференции был избран председатель Ассоциации иностранных студентов. Им стал Гафуров </a:t>
            </a:r>
            <a:r>
              <a:rPr lang="ru-RU" sz="1400" dirty="0" err="1">
                <a:solidFill>
                  <a:srgbClr val="002060"/>
                </a:solidFill>
              </a:rPr>
              <a:t>Ифтихор</a:t>
            </a:r>
            <a:r>
              <a:rPr lang="ru-RU" sz="1400" dirty="0">
                <a:solidFill>
                  <a:srgbClr val="002060"/>
                </a:solidFill>
              </a:rPr>
              <a:t>, студент исторического факультета </a:t>
            </a:r>
            <a:r>
              <a:rPr lang="ru-RU" sz="1400" dirty="0" err="1">
                <a:solidFill>
                  <a:srgbClr val="002060"/>
                </a:solidFill>
              </a:rPr>
              <a:t>АлтГУ</a:t>
            </a:r>
            <a:r>
              <a:rPr lang="ru-RU" sz="1400" dirty="0">
                <a:solidFill>
                  <a:srgbClr val="002060"/>
                </a:solidFill>
              </a:rPr>
              <a:t>.</a:t>
            </a:r>
          </a:p>
        </p:txBody>
      </p:sp>
      <p:sp>
        <p:nvSpPr>
          <p:cNvPr id="10" name="Прямоугольник 9"/>
          <p:cNvSpPr/>
          <p:nvPr/>
        </p:nvSpPr>
        <p:spPr>
          <a:xfrm flipV="1">
            <a:off x="467544" y="678296"/>
            <a:ext cx="3816424" cy="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04525">
            <a:off x="5454764" y="2785872"/>
            <a:ext cx="3470125" cy="2313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56302">
            <a:off x="5464500" y="497668"/>
            <a:ext cx="3420560" cy="2280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Прямоугольник 10"/>
          <p:cNvSpPr/>
          <p:nvPr/>
        </p:nvSpPr>
        <p:spPr>
          <a:xfrm rot="120000">
            <a:off x="1192854" y="6185570"/>
            <a:ext cx="7516489" cy="430887"/>
          </a:xfrm>
          <a:prstGeom prst="rect">
            <a:avLst/>
          </a:prstGeom>
        </p:spPr>
        <p:txBody>
          <a:bodyPr wrap="square">
            <a:spAutoFit/>
          </a:bodyPr>
          <a:lstStyle/>
          <a:p>
            <a:r>
              <a:rPr lang="ru-RU" sz="1100" b="1" dirty="0" smtClean="0">
                <a:solidFill>
                  <a:srgbClr val="002060"/>
                </a:solidFill>
              </a:rPr>
              <a:t>Создание </a:t>
            </a:r>
            <a:r>
              <a:rPr lang="ru-RU" sz="1100" b="1" dirty="0">
                <a:solidFill>
                  <a:srgbClr val="002060"/>
                </a:solidFill>
              </a:rPr>
              <a:t>Ассоциации иностранных студентов </a:t>
            </a:r>
            <a:endParaRPr lang="ru-RU" sz="1100" dirty="0">
              <a:solidFill>
                <a:srgbClr val="002060"/>
              </a:solidFill>
            </a:endParaRPr>
          </a:p>
          <a:p>
            <a:r>
              <a:rPr lang="ru-RU" sz="1100" b="1" dirty="0">
                <a:solidFill>
                  <a:srgbClr val="002060"/>
                </a:solidFill>
              </a:rPr>
              <a:t>Алтайского государственного </a:t>
            </a:r>
            <a:r>
              <a:rPr lang="ru-RU" sz="1100" b="1" dirty="0" smtClean="0">
                <a:solidFill>
                  <a:srgbClr val="002060"/>
                </a:solidFill>
              </a:rPr>
              <a:t>университета </a:t>
            </a:r>
            <a:r>
              <a:rPr lang="ru-RU" sz="1100" b="1" dirty="0">
                <a:solidFill>
                  <a:srgbClr val="002060"/>
                </a:solidFill>
              </a:rPr>
              <a:t>«АИСТ»</a:t>
            </a:r>
            <a:endParaRPr lang="ru-RU" sz="1100" dirty="0">
              <a:solidFill>
                <a:srgbClr val="002060"/>
              </a:solidFill>
            </a:endParaRPr>
          </a:p>
        </p:txBody>
      </p:sp>
    </p:spTree>
    <p:extLst>
      <p:ext uri="{BB962C8B-B14F-4D97-AF65-F5344CB8AC3E}">
        <p14:creationId xmlns:p14="http://schemas.microsoft.com/office/powerpoint/2010/main" val="42441296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asuasu\F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8" y="-37728"/>
            <a:ext cx="9145712" cy="68957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5536" y="807090"/>
            <a:ext cx="8640959" cy="1169551"/>
          </a:xfrm>
          <a:prstGeom prst="rect">
            <a:avLst/>
          </a:prstGeom>
          <a:noFill/>
        </p:spPr>
        <p:txBody>
          <a:bodyPr wrap="square" rtlCol="0">
            <a:spAutoFit/>
          </a:bodyPr>
          <a:lstStyle/>
          <a:p>
            <a:r>
              <a:rPr lang="ru-RU" sz="1400" dirty="0">
                <a:solidFill>
                  <a:srgbClr val="002060"/>
                </a:solidFill>
              </a:rPr>
              <a:t>Актив Ассоциации играл ключевую роль в организации Конгресса. Ребята привлекали студентов-иностранцев </a:t>
            </a:r>
            <a:r>
              <a:rPr lang="ru-RU" sz="1400" dirty="0" err="1">
                <a:solidFill>
                  <a:srgbClr val="002060"/>
                </a:solidFill>
              </a:rPr>
              <a:t>АлтГУ</a:t>
            </a:r>
            <a:r>
              <a:rPr lang="ru-RU" sz="1400" dirty="0">
                <a:solidFill>
                  <a:srgbClr val="002060"/>
                </a:solidFill>
              </a:rPr>
              <a:t> и других вузов Барнаула к участию в Торжественном открытии Конгресса, Олимпиаде по истории России и Казахстана, Межнациональном спортивном празднике, Международной конференции, Учредительном собрании АИСТ, организации выставок материальной культуры, дегустации национальных блюд и напитков и других мероприятиях. </a:t>
            </a:r>
          </a:p>
        </p:txBody>
      </p:sp>
      <p:sp>
        <p:nvSpPr>
          <p:cNvPr id="8" name="Прямоугольник 7"/>
          <p:cNvSpPr/>
          <p:nvPr/>
        </p:nvSpPr>
        <p:spPr>
          <a:xfrm flipV="1">
            <a:off x="467544" y="678296"/>
            <a:ext cx="7920000" cy="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415040" y="2023968"/>
            <a:ext cx="4228968" cy="3108543"/>
          </a:xfrm>
          <a:prstGeom prst="rect">
            <a:avLst/>
          </a:prstGeom>
          <a:noFill/>
        </p:spPr>
        <p:txBody>
          <a:bodyPr wrap="square" rtlCol="0">
            <a:spAutoFit/>
          </a:bodyPr>
          <a:lstStyle/>
          <a:p>
            <a:r>
              <a:rPr lang="ru-RU" sz="1400" dirty="0">
                <a:solidFill>
                  <a:srgbClr val="002060"/>
                </a:solidFill>
              </a:rPr>
              <a:t>На заключительном массовом мероприятии Конгресса - Молодежном Фестивале национального творчества слово для поздравления с праздником «</a:t>
            </a:r>
            <a:r>
              <a:rPr lang="ru-RU" sz="1400" dirty="0" err="1">
                <a:solidFill>
                  <a:srgbClr val="002060"/>
                </a:solidFill>
              </a:rPr>
              <a:t>Навруз</a:t>
            </a:r>
            <a:r>
              <a:rPr lang="ru-RU" sz="1400" dirty="0">
                <a:solidFill>
                  <a:srgbClr val="002060"/>
                </a:solidFill>
              </a:rPr>
              <a:t>» предоставили избранному руководителю Ассоциации иностранных студентов. В программе Фестиваля – творческие номера студентов из Республики Казахстан, Республики Таджикистан, </a:t>
            </a:r>
            <a:r>
              <a:rPr lang="ru-RU" sz="1400" dirty="0" err="1">
                <a:solidFill>
                  <a:srgbClr val="002060"/>
                </a:solidFill>
              </a:rPr>
              <a:t>Кыргызской</a:t>
            </a:r>
            <a:r>
              <a:rPr lang="ru-RU" sz="1400" dirty="0">
                <a:solidFill>
                  <a:srgbClr val="002060"/>
                </a:solidFill>
              </a:rPr>
              <a:t> республики, Китайской народной республики, Российской Федерации и других. На сцене блистали молодежные лидеры – организаторы Конгресса – председатель и члены Совета Ассоциации иностранных студентов. </a:t>
            </a:r>
          </a:p>
        </p:txBody>
      </p:sp>
      <p:pic>
        <p:nvPicPr>
          <p:cNvPr id="5" name="Picture 4" descr="Z:\!!!asuasu\12312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48" y="5433474"/>
            <a:ext cx="8745264" cy="145191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14879">
            <a:off x="4813179" y="2308979"/>
            <a:ext cx="4050491" cy="27003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Прямоугольник 10"/>
          <p:cNvSpPr/>
          <p:nvPr/>
        </p:nvSpPr>
        <p:spPr>
          <a:xfrm rot="120000">
            <a:off x="1192854" y="6185570"/>
            <a:ext cx="7516489" cy="430887"/>
          </a:xfrm>
          <a:prstGeom prst="rect">
            <a:avLst/>
          </a:prstGeom>
        </p:spPr>
        <p:txBody>
          <a:bodyPr wrap="square">
            <a:spAutoFit/>
          </a:bodyPr>
          <a:lstStyle/>
          <a:p>
            <a:r>
              <a:rPr lang="ru-RU" sz="1100" b="1" dirty="0" smtClean="0">
                <a:solidFill>
                  <a:srgbClr val="002060"/>
                </a:solidFill>
              </a:rPr>
              <a:t>Создание </a:t>
            </a:r>
            <a:r>
              <a:rPr lang="ru-RU" sz="1100" b="1" dirty="0">
                <a:solidFill>
                  <a:srgbClr val="002060"/>
                </a:solidFill>
              </a:rPr>
              <a:t>Ассоциации иностранных студентов </a:t>
            </a:r>
            <a:endParaRPr lang="ru-RU" sz="1100" dirty="0">
              <a:solidFill>
                <a:srgbClr val="002060"/>
              </a:solidFill>
            </a:endParaRPr>
          </a:p>
          <a:p>
            <a:r>
              <a:rPr lang="ru-RU" sz="1100" b="1" dirty="0">
                <a:solidFill>
                  <a:srgbClr val="002060"/>
                </a:solidFill>
              </a:rPr>
              <a:t>Алтайского государственного </a:t>
            </a:r>
            <a:r>
              <a:rPr lang="ru-RU" sz="1100" b="1" dirty="0" smtClean="0">
                <a:solidFill>
                  <a:srgbClr val="002060"/>
                </a:solidFill>
              </a:rPr>
              <a:t>университета </a:t>
            </a:r>
            <a:r>
              <a:rPr lang="ru-RU" sz="1100" b="1" dirty="0">
                <a:solidFill>
                  <a:srgbClr val="002060"/>
                </a:solidFill>
              </a:rPr>
              <a:t>«АИСТ»</a:t>
            </a:r>
            <a:endParaRPr lang="ru-RU" sz="1100" dirty="0">
              <a:solidFill>
                <a:srgbClr val="002060"/>
              </a:solidFill>
            </a:endParaRPr>
          </a:p>
        </p:txBody>
      </p:sp>
    </p:spTree>
    <p:extLst>
      <p:ext uri="{BB962C8B-B14F-4D97-AF65-F5344CB8AC3E}">
        <p14:creationId xmlns:p14="http://schemas.microsoft.com/office/powerpoint/2010/main" val="36236279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Z:\!!!asuasu\F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8" y="-37728"/>
            <a:ext cx="9145712" cy="6895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Z:\!!!asuasu\12312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48" y="5433474"/>
            <a:ext cx="8745264" cy="14519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5536" y="807090"/>
            <a:ext cx="4104456" cy="4247317"/>
          </a:xfrm>
          <a:prstGeom prst="rect">
            <a:avLst/>
          </a:prstGeom>
          <a:noFill/>
        </p:spPr>
        <p:txBody>
          <a:bodyPr wrap="square" rtlCol="0">
            <a:spAutoFit/>
          </a:bodyPr>
          <a:lstStyle/>
          <a:p>
            <a:r>
              <a:rPr lang="ru-RU" sz="1500" dirty="0">
                <a:solidFill>
                  <a:srgbClr val="002060"/>
                </a:solidFill>
              </a:rPr>
              <a:t>В процессе организации Конгресса актив АИСТ наладил прочные связи не только с сотрудниками администрации факультетов и университета, но и с руководителями НКО региона, что станет хорошей опорой для организации дальнейшей работы Ассоциации.</a:t>
            </a:r>
          </a:p>
          <a:p>
            <a:r>
              <a:rPr lang="ru-RU" sz="1500" b="1" dirty="0">
                <a:solidFill>
                  <a:srgbClr val="002060"/>
                </a:solidFill>
              </a:rPr>
              <a:t>АИСТ ставит перед собой большие задачи: адаптация иностранных студентов к пребыванию в России и обучению в вузе, ознакомление иностранных обучающихся с культурой и традициями народов России, взаимодействие с землячествами по вопросам обучения, бытовых условий и безопасности. Организация участия иностранных студентов во всех сферах студенческой жизни университета.</a:t>
            </a:r>
          </a:p>
        </p:txBody>
      </p:sp>
      <p:sp>
        <p:nvSpPr>
          <p:cNvPr id="10" name="Прямоугольник 9"/>
          <p:cNvSpPr/>
          <p:nvPr/>
        </p:nvSpPr>
        <p:spPr>
          <a:xfrm flipV="1">
            <a:off x="467544" y="678296"/>
            <a:ext cx="3816424" cy="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64652">
            <a:off x="5013762" y="2734744"/>
            <a:ext cx="3604969" cy="2403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l="10991" t="16486" r="5496"/>
          <a:stretch/>
        </p:blipFill>
        <p:spPr>
          <a:xfrm rot="269092">
            <a:off x="5030040" y="392702"/>
            <a:ext cx="3468046" cy="2312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Прямоугольник 10"/>
          <p:cNvSpPr/>
          <p:nvPr/>
        </p:nvSpPr>
        <p:spPr>
          <a:xfrm rot="120000">
            <a:off x="1192854" y="6185570"/>
            <a:ext cx="7516489" cy="430887"/>
          </a:xfrm>
          <a:prstGeom prst="rect">
            <a:avLst/>
          </a:prstGeom>
        </p:spPr>
        <p:txBody>
          <a:bodyPr wrap="square">
            <a:spAutoFit/>
          </a:bodyPr>
          <a:lstStyle/>
          <a:p>
            <a:r>
              <a:rPr lang="ru-RU" sz="1100" b="1" dirty="0" smtClean="0">
                <a:solidFill>
                  <a:srgbClr val="002060"/>
                </a:solidFill>
              </a:rPr>
              <a:t>Создание </a:t>
            </a:r>
            <a:r>
              <a:rPr lang="ru-RU" sz="1100" b="1" dirty="0">
                <a:solidFill>
                  <a:srgbClr val="002060"/>
                </a:solidFill>
              </a:rPr>
              <a:t>Ассоциации иностранных студентов </a:t>
            </a:r>
            <a:endParaRPr lang="ru-RU" sz="1100" dirty="0">
              <a:solidFill>
                <a:srgbClr val="002060"/>
              </a:solidFill>
            </a:endParaRPr>
          </a:p>
          <a:p>
            <a:r>
              <a:rPr lang="ru-RU" sz="1100" b="1" dirty="0">
                <a:solidFill>
                  <a:srgbClr val="002060"/>
                </a:solidFill>
              </a:rPr>
              <a:t>Алтайского государственного </a:t>
            </a:r>
            <a:r>
              <a:rPr lang="ru-RU" sz="1100" b="1" dirty="0" smtClean="0">
                <a:solidFill>
                  <a:srgbClr val="002060"/>
                </a:solidFill>
              </a:rPr>
              <a:t>университета </a:t>
            </a:r>
            <a:r>
              <a:rPr lang="ru-RU" sz="1100" b="1" dirty="0">
                <a:solidFill>
                  <a:srgbClr val="002060"/>
                </a:solidFill>
              </a:rPr>
              <a:t>«АИСТ»</a:t>
            </a:r>
            <a:endParaRPr lang="ru-RU" sz="1100" dirty="0">
              <a:solidFill>
                <a:srgbClr val="002060"/>
              </a:solidFill>
            </a:endParaRPr>
          </a:p>
        </p:txBody>
      </p:sp>
    </p:spTree>
    <p:extLst>
      <p:ext uri="{BB962C8B-B14F-4D97-AF65-F5344CB8AC3E}">
        <p14:creationId xmlns:p14="http://schemas.microsoft.com/office/powerpoint/2010/main" val="13598604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Z:\!!!asuasu\F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8" y="-37728"/>
            <a:ext cx="9145712" cy="6895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Z:\!!!asuasu\12312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48" y="5433474"/>
            <a:ext cx="8745264" cy="14519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5536" y="807090"/>
            <a:ext cx="8136904" cy="1077218"/>
          </a:xfrm>
          <a:prstGeom prst="rect">
            <a:avLst/>
          </a:prstGeom>
          <a:noFill/>
        </p:spPr>
        <p:txBody>
          <a:bodyPr wrap="square" rtlCol="0">
            <a:spAutoFit/>
          </a:bodyPr>
          <a:lstStyle/>
          <a:p>
            <a:r>
              <a:rPr lang="ru-RU" sz="1600" b="1" dirty="0">
                <a:solidFill>
                  <a:srgbClr val="002060"/>
                </a:solidFill>
              </a:rPr>
              <a:t>В 33 подготовительных, информационных и учредительных событиях проекта приняли участие более 550 человек, большая часть этого количества – представители различных стран, национальностей, национально-культурных объединений. </a:t>
            </a:r>
          </a:p>
        </p:txBody>
      </p:sp>
      <p:sp>
        <p:nvSpPr>
          <p:cNvPr id="10" name="Прямоугольник 9"/>
          <p:cNvSpPr/>
          <p:nvPr/>
        </p:nvSpPr>
        <p:spPr>
          <a:xfrm flipV="1">
            <a:off x="467544" y="678296"/>
            <a:ext cx="7920000" cy="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10"/>
          <p:cNvSpPr/>
          <p:nvPr/>
        </p:nvSpPr>
        <p:spPr>
          <a:xfrm rot="120000">
            <a:off x="1192854" y="6185570"/>
            <a:ext cx="7516489" cy="430887"/>
          </a:xfrm>
          <a:prstGeom prst="rect">
            <a:avLst/>
          </a:prstGeom>
        </p:spPr>
        <p:txBody>
          <a:bodyPr wrap="square">
            <a:spAutoFit/>
          </a:bodyPr>
          <a:lstStyle/>
          <a:p>
            <a:r>
              <a:rPr lang="ru-RU" sz="1100" b="1" dirty="0" smtClean="0">
                <a:solidFill>
                  <a:srgbClr val="002060"/>
                </a:solidFill>
              </a:rPr>
              <a:t>Создание </a:t>
            </a:r>
            <a:r>
              <a:rPr lang="ru-RU" sz="1100" b="1" dirty="0">
                <a:solidFill>
                  <a:srgbClr val="002060"/>
                </a:solidFill>
              </a:rPr>
              <a:t>Ассоциации иностранных студентов </a:t>
            </a:r>
            <a:endParaRPr lang="ru-RU" sz="1100" dirty="0">
              <a:solidFill>
                <a:srgbClr val="002060"/>
              </a:solidFill>
            </a:endParaRPr>
          </a:p>
          <a:p>
            <a:r>
              <a:rPr lang="ru-RU" sz="1100" b="1" dirty="0">
                <a:solidFill>
                  <a:srgbClr val="002060"/>
                </a:solidFill>
              </a:rPr>
              <a:t>Алтайского государственного </a:t>
            </a:r>
            <a:r>
              <a:rPr lang="ru-RU" sz="1100" b="1" dirty="0" smtClean="0">
                <a:solidFill>
                  <a:srgbClr val="002060"/>
                </a:solidFill>
              </a:rPr>
              <a:t>университета </a:t>
            </a:r>
            <a:r>
              <a:rPr lang="ru-RU" sz="1100" b="1" dirty="0">
                <a:solidFill>
                  <a:srgbClr val="002060"/>
                </a:solidFill>
              </a:rPr>
              <a:t>«АИСТ»</a:t>
            </a:r>
            <a:endParaRPr lang="ru-RU" sz="1100" dirty="0">
              <a:solidFill>
                <a:srgbClr val="002060"/>
              </a:solidFill>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70602">
            <a:off x="5500926" y="2549397"/>
            <a:ext cx="3407344" cy="2271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2982">
            <a:off x="235645" y="2523109"/>
            <a:ext cx="3407344" cy="2271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3961">
            <a:off x="2663871" y="2973008"/>
            <a:ext cx="3363597" cy="2242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422622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3403</TotalTime>
  <Words>738</Words>
  <Application>Microsoft Office PowerPoint</Application>
  <PresentationFormat>Экран (4:3)</PresentationFormat>
  <Paragraphs>28</Paragraphs>
  <Slides>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9</vt:i4>
      </vt:variant>
    </vt:vector>
  </HeadingPairs>
  <TitlesOfParts>
    <vt:vector size="10"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dom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Pavel</dc:creator>
  <cp:lastModifiedBy>Владелец</cp:lastModifiedBy>
  <cp:revision>142</cp:revision>
  <cp:lastPrinted>2012-11-13T09:56:18Z</cp:lastPrinted>
  <dcterms:created xsi:type="dcterms:W3CDTF">2012-06-15T02:42:33Z</dcterms:created>
  <dcterms:modified xsi:type="dcterms:W3CDTF">2015-04-07T06:37:41Z</dcterms:modified>
</cp:coreProperties>
</file>