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83" r:id="rId2"/>
    <p:sldId id="306" r:id="rId3"/>
    <p:sldId id="307" r:id="rId4"/>
    <p:sldId id="309" r:id="rId5"/>
    <p:sldId id="310" r:id="rId6"/>
    <p:sldId id="308" r:id="rId7"/>
    <p:sldId id="311" r:id="rId8"/>
    <p:sldId id="312" r:id="rId9"/>
    <p:sldId id="313" r:id="rId10"/>
    <p:sldId id="314" r:id="rId11"/>
    <p:sldId id="315" r:id="rId12"/>
    <p:sldId id="316" r:id="rId13"/>
  </p:sldIdLst>
  <p:sldSz cx="9144000" cy="6858000" type="screen4x3"/>
  <p:notesSz cx="6669088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EDB"/>
    <a:srgbClr val="FF9900"/>
    <a:srgbClr val="00FF00"/>
    <a:srgbClr val="CC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1" autoAdjust="0"/>
  </p:normalViewPr>
  <p:slideViewPr>
    <p:cSldViewPr>
      <p:cViewPr>
        <p:scale>
          <a:sx n="78" d="100"/>
          <a:sy n="78" d="100"/>
        </p:scale>
        <p:origin x="-1574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CB816-62F8-49DA-A6A2-C8690803A647}" type="datetimeFigureOut">
              <a:rPr lang="ru-RU" smtClean="0"/>
              <a:pPr/>
              <a:t>15.07.2015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5B4C3-0CE5-4C05-88C5-94F40DDD3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084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383B0-E63C-47F1-AEA5-B839E193E7FF}" type="datetimeFigureOut">
              <a:rPr lang="ru-RU" smtClean="0"/>
              <a:pPr/>
              <a:t>15.07.2015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F847E-F3FF-41D4-B812-FE8BFE5E4D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839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856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B2C3F-C4E9-4929-8239-4FB82DD99ADE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E460E-24BF-4476-9F2A-02DC0F4E77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00E5A-49C3-402B-B6C5-F85246108E48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6F077-0F57-4F73-96CA-97DEAB5EB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493A9-73F7-43BE-80B6-16EB1E151C01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5D79-EACB-4479-B37C-E806E1BF5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2B63F-5FA5-48D3-B23C-3493D1047ACF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E82DF-3CB1-4B99-A378-F63C92D848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56525-B566-4D61-ACD4-2A8AD372E7A7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D1E83-8E14-486B-A401-DF990327C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3581F-7F44-4ECB-94DB-9166A4985C35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9AB4C-2122-4840-8D49-FABD4E604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D00D2-0FF2-478C-8F18-0773776FEA8B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41261-7E1D-4BB9-BCA0-84B3CDCE7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F1A9F-D63C-4BF1-984F-3BA230D21B8B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3B9CA-4B0E-4281-B13E-509B1AB20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B820A-4E99-4D7F-8D21-4B33DF314B52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25D34-0A71-4F52-A57F-F2C826F09B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AA6CE-6060-4EA8-9844-6BA21362381E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69673-0EA3-416A-87B9-C94DE414DA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97948-5F1A-4BB3-A107-BEE4A6F7790E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46698-19A8-4269-AF94-2DA1BD7357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7FBBF0-AC8D-439D-A3E1-F9F7CB2EC2F7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EDFE6C-9A6A-4601-96C9-79A5B9D24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su.ru/news/events/15667/" TargetMode="External"/><Relationship Id="rId13" Type="http://schemas.openxmlformats.org/officeDocument/2006/relationships/image" Target="../media/image30.jpeg"/><Relationship Id="rId3" Type="http://schemas.openxmlformats.org/officeDocument/2006/relationships/hyperlink" Target="http://lomonosov-msu.ru/rus/event/3100/" TargetMode="External"/><Relationship Id="rId7" Type="http://schemas.openxmlformats.org/officeDocument/2006/relationships/hyperlink" Target="http://www.asu.ru/news/events/15652/" TargetMode="External"/><Relationship Id="rId12" Type="http://schemas.openxmlformats.org/officeDocument/2006/relationships/hyperlink" Target="https://www.youtube.com/watch?v=ZGcCpMaYTZE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su.ru/news/events/15650/" TargetMode="External"/><Relationship Id="rId11" Type="http://schemas.openxmlformats.org/officeDocument/2006/relationships/hyperlink" Target="http://www.asu.ru/news/events/15684/" TargetMode="External"/><Relationship Id="rId5" Type="http://schemas.openxmlformats.org/officeDocument/2006/relationships/hyperlink" Target="http://www.asu.ru/news/events/15651/" TargetMode="External"/><Relationship Id="rId15" Type="http://schemas.openxmlformats.org/officeDocument/2006/relationships/image" Target="../media/image31.jpeg"/><Relationship Id="rId10" Type="http://schemas.openxmlformats.org/officeDocument/2006/relationships/hyperlink" Target="http://www.asu.ru/news/events/15678/" TargetMode="External"/><Relationship Id="rId4" Type="http://schemas.openxmlformats.org/officeDocument/2006/relationships/hyperlink" Target="http://www.asu.ru/news/events/15649/" TargetMode="External"/><Relationship Id="rId9" Type="http://schemas.openxmlformats.org/officeDocument/2006/relationships/hyperlink" Target="http://www.asu.ru/news/events/15669/" TargetMode="External"/><Relationship Id="rId14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 rot="174012">
            <a:off x="1863725" y="4878388"/>
            <a:ext cx="746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9900" b="1" kern="0" dirty="0">
                <a:solidFill>
                  <a:srgbClr val="002060"/>
                </a:solidFill>
                <a:latin typeface="Calibri" pitchFamily="34" charset="0"/>
              </a:rPr>
              <a:t>«</a:t>
            </a:r>
          </a:p>
        </p:txBody>
      </p:sp>
      <p:pic>
        <p:nvPicPr>
          <p:cNvPr id="2" name="Picture 2" descr="W:\!!!ASU_PR!!!-2014\prezentaciya_intro_4x3копиро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6978"/>
            <a:ext cx="9180512" cy="734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01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807090"/>
            <a:ext cx="38884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Всероссийский съезд СНО является элементом </a:t>
            </a:r>
            <a:r>
              <a:rPr lang="ru-RU" sz="1600" dirty="0" smtClean="0"/>
              <a:t>Программы </a:t>
            </a:r>
            <a:r>
              <a:rPr lang="ru-RU" sz="1600" dirty="0"/>
              <a:t>развития деятельности студенческих научных объединений вузов России. </a:t>
            </a:r>
            <a:r>
              <a:rPr lang="ru-RU" sz="1600" dirty="0" smtClean="0"/>
              <a:t>               По </a:t>
            </a:r>
            <a:r>
              <a:rPr lang="ru-RU" sz="1600" dirty="0"/>
              <a:t>результатам Всероссийского съезда СНО будет создана интерактивная система поддержки деятельности СНО России, которая предполагает систематизацию и размещение лучших практик работы, описания </a:t>
            </a:r>
            <a:r>
              <a:rPr lang="ru-RU" sz="1600" dirty="0" err="1"/>
              <a:t>имиджевых</a:t>
            </a:r>
            <a:r>
              <a:rPr lang="ru-RU" sz="1600" dirty="0"/>
              <a:t> мероприятий, эффективных программ деятельности вузовских СНО, методик работы молодежных научных </a:t>
            </a:r>
            <a:r>
              <a:rPr lang="ru-RU" sz="1600" dirty="0" smtClean="0"/>
              <a:t>объединений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3816424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801">
            <a:off x="4494117" y="109230"/>
            <a:ext cx="3339479" cy="2585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5519">
            <a:off x="4356855" y="3667787"/>
            <a:ext cx="3262380" cy="2482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134">
            <a:off x="6304608" y="1902992"/>
            <a:ext cx="3017123" cy="2606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 rot="120000">
            <a:off x="1264862" y="6235977"/>
            <a:ext cx="75164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rgbClr val="002060"/>
                </a:solidFill>
              </a:rPr>
              <a:t>I </a:t>
            </a:r>
            <a:r>
              <a:rPr lang="ru-RU" sz="1100" b="1" dirty="0" smtClean="0">
                <a:solidFill>
                  <a:srgbClr val="002060"/>
                </a:solidFill>
              </a:rPr>
              <a:t>Всероссийский </a:t>
            </a:r>
            <a:r>
              <a:rPr lang="ru-RU" sz="1100" b="1" dirty="0">
                <a:solidFill>
                  <a:srgbClr val="002060"/>
                </a:solidFill>
              </a:rPr>
              <a:t>съезд </a:t>
            </a:r>
            <a:endParaRPr lang="en-US" sz="1100" b="1" dirty="0" smtClean="0">
              <a:solidFill>
                <a:srgbClr val="002060"/>
              </a:solidFill>
            </a:endParaRPr>
          </a:p>
          <a:p>
            <a:r>
              <a:rPr lang="ru-RU" sz="1100" b="1" dirty="0" smtClean="0">
                <a:solidFill>
                  <a:srgbClr val="002060"/>
                </a:solidFill>
              </a:rPr>
              <a:t>молодежных </a:t>
            </a:r>
            <a:r>
              <a:rPr lang="ru-RU" sz="1100" b="1" dirty="0" smtClean="0">
                <a:solidFill>
                  <a:srgbClr val="002060"/>
                </a:solidFill>
              </a:rPr>
              <a:t>научных и </a:t>
            </a:r>
            <a:r>
              <a:rPr lang="ru-RU" sz="1100" b="1" dirty="0">
                <a:solidFill>
                  <a:srgbClr val="002060"/>
                </a:solidFill>
              </a:rPr>
              <a:t>конструкторских объединений 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 </a:t>
            </a:r>
            <a:endParaRPr lang="ru-RU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5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5" y="807091"/>
            <a:ext cx="83910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Съезд был </a:t>
            </a:r>
            <a:r>
              <a:rPr lang="ru-RU" sz="1600" dirty="0"/>
              <a:t>организован с использованием интерактивной системы организации молодежных научно-образовательных мероприятий - молодежного научного портала «Ломоносов</a:t>
            </a:r>
            <a:r>
              <a:rPr lang="ru-RU" sz="1600" dirty="0" smtClean="0"/>
              <a:t>» </a:t>
            </a:r>
            <a:r>
              <a:rPr lang="ru-RU" sz="1600" u="sng" dirty="0" smtClean="0">
                <a:hlinkClick r:id="rId3"/>
              </a:rPr>
              <a:t>http</a:t>
            </a:r>
            <a:r>
              <a:rPr lang="ru-RU" sz="1600" u="sng" dirty="0">
                <a:hlinkClick r:id="rId3"/>
              </a:rPr>
              <a:t>://lomonosov-msu.ru/rus/event/3100</a:t>
            </a:r>
            <a:r>
              <a:rPr lang="ru-RU" sz="1600" u="sng" dirty="0" smtClean="0">
                <a:hlinkClick r:id="rId3"/>
              </a:rPr>
              <a:t>/</a:t>
            </a:r>
            <a:endParaRPr lang="ru-RU" sz="1600" u="sng" dirty="0" smtClean="0"/>
          </a:p>
          <a:p>
            <a:endParaRPr lang="ru-RU" sz="1600" dirty="0">
              <a:solidFill>
                <a:srgbClr val="002060"/>
              </a:solidFill>
            </a:endParaRPr>
          </a:p>
          <a:p>
            <a:r>
              <a:rPr lang="ru-RU" sz="1600" dirty="0" smtClean="0">
                <a:solidFill>
                  <a:srgbClr val="002060"/>
                </a:solidFill>
              </a:rPr>
              <a:t>В </a:t>
            </a:r>
            <a:r>
              <a:rPr lang="ru-RU" sz="1600" dirty="0">
                <a:solidFill>
                  <a:srgbClr val="002060"/>
                </a:solidFill>
              </a:rPr>
              <a:t>социальной сети </a:t>
            </a:r>
            <a:r>
              <a:rPr lang="ru-RU" sz="1600" dirty="0" err="1">
                <a:solidFill>
                  <a:srgbClr val="002060"/>
                </a:solidFill>
              </a:rPr>
              <a:t>ВКонтакте</a:t>
            </a:r>
            <a:r>
              <a:rPr lang="ru-RU" sz="1600" dirty="0">
                <a:solidFill>
                  <a:srgbClr val="002060"/>
                </a:solidFill>
              </a:rPr>
              <a:t> была создана группа </a:t>
            </a:r>
            <a:r>
              <a:rPr lang="ru-RU" sz="1600" dirty="0" smtClean="0">
                <a:solidFill>
                  <a:srgbClr val="002060"/>
                </a:solidFill>
              </a:rPr>
              <a:t>Съезда</a:t>
            </a:r>
          </a:p>
          <a:p>
            <a:endParaRPr lang="ru-RU" sz="1600" dirty="0">
              <a:solidFill>
                <a:srgbClr val="002060"/>
              </a:solidFill>
            </a:endParaRPr>
          </a:p>
          <a:p>
            <a:r>
              <a:rPr lang="ru-RU" sz="1600" dirty="0">
                <a:solidFill>
                  <a:srgbClr val="002060"/>
                </a:solidFill>
              </a:rPr>
              <a:t>Д</a:t>
            </a:r>
            <a:r>
              <a:rPr lang="ru-RU" sz="1600" dirty="0" smtClean="0">
                <a:solidFill>
                  <a:srgbClr val="002060"/>
                </a:solidFill>
              </a:rPr>
              <a:t>невник основных </a:t>
            </a:r>
            <a:r>
              <a:rPr lang="ru-RU" sz="1600" dirty="0">
                <a:solidFill>
                  <a:srgbClr val="002060"/>
                </a:solidFill>
              </a:rPr>
              <a:t>мероприятий съезда </a:t>
            </a:r>
            <a:r>
              <a:rPr lang="ru-RU" sz="1600" dirty="0">
                <a:solidFill>
                  <a:srgbClr val="002060"/>
                </a:solidFill>
              </a:rPr>
              <a:t>велся на </a:t>
            </a:r>
            <a:r>
              <a:rPr lang="ru-RU" sz="1600" dirty="0">
                <a:solidFill>
                  <a:srgbClr val="002060"/>
                </a:solidFill>
              </a:rPr>
              <a:t>сайте </a:t>
            </a:r>
            <a:r>
              <a:rPr lang="ru-RU" sz="1600" dirty="0" smtClean="0">
                <a:solidFill>
                  <a:srgbClr val="002060"/>
                </a:solidFill>
              </a:rPr>
              <a:t>АлтГУ </a:t>
            </a:r>
            <a:r>
              <a:rPr lang="ru-RU" sz="1600" dirty="0" smtClean="0">
                <a:solidFill>
                  <a:srgbClr val="002060"/>
                </a:solidFill>
                <a:hlinkClick r:id="rId4"/>
              </a:rPr>
              <a:t>http</a:t>
            </a:r>
            <a:r>
              <a:rPr lang="ru-RU" sz="1600" dirty="0">
                <a:solidFill>
                  <a:srgbClr val="002060"/>
                </a:solidFill>
                <a:hlinkClick r:id="rId4"/>
              </a:rPr>
              <a:t>://www.asu.ru/news/events/15649/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>
                <a:solidFill>
                  <a:srgbClr val="002060"/>
                </a:solidFill>
                <a:hlinkClick r:id="rId5"/>
              </a:rPr>
              <a:t>http://www.asu.ru/news/events/15651/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>
                <a:solidFill>
                  <a:srgbClr val="002060"/>
                </a:solidFill>
                <a:hlinkClick r:id="rId6"/>
              </a:rPr>
              <a:t>http://www.asu.ru/news/events/15650/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>
                <a:solidFill>
                  <a:srgbClr val="002060"/>
                </a:solidFill>
                <a:hlinkClick r:id="rId7"/>
              </a:rPr>
              <a:t>http://www.asu.ru/news/events/15652/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>
                <a:solidFill>
                  <a:srgbClr val="002060"/>
                </a:solidFill>
                <a:hlinkClick r:id="rId8"/>
              </a:rPr>
              <a:t>http://www.asu.ru/news/events/15667/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>
                <a:solidFill>
                  <a:srgbClr val="002060"/>
                </a:solidFill>
                <a:hlinkClick r:id="rId9"/>
              </a:rPr>
              <a:t>http://www.asu.ru/news/events/15669/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>
                <a:solidFill>
                  <a:srgbClr val="002060"/>
                </a:solidFill>
                <a:hlinkClick r:id="rId10"/>
              </a:rPr>
              <a:t>http://www.asu.ru/news/events/15678/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>
                <a:solidFill>
                  <a:srgbClr val="002060"/>
                </a:solidFill>
                <a:hlinkClick r:id="rId11"/>
              </a:rPr>
              <a:t>http://www.asu.ru/news/events/15684</a:t>
            </a:r>
            <a:r>
              <a:rPr lang="ru-RU" sz="1600" dirty="0" smtClean="0">
                <a:solidFill>
                  <a:srgbClr val="002060"/>
                </a:solidFill>
                <a:hlinkClick r:id="rId11"/>
              </a:rPr>
              <a:t>/</a:t>
            </a:r>
            <a:endParaRPr lang="ru-RU" sz="1600" dirty="0">
              <a:solidFill>
                <a:srgbClr val="002060"/>
              </a:solidFill>
            </a:endParaRPr>
          </a:p>
          <a:p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dirty="0" smtClean="0">
                <a:solidFill>
                  <a:srgbClr val="002060"/>
                </a:solidFill>
              </a:rPr>
              <a:t>Информационные </a:t>
            </a:r>
            <a:r>
              <a:rPr lang="ru-RU" sz="1600" dirty="0">
                <a:solidFill>
                  <a:srgbClr val="002060"/>
                </a:solidFill>
              </a:rPr>
              <a:t>репортажи о съезде вышли на большинстве информационных региональных каналах, таких как </a:t>
            </a:r>
            <a:r>
              <a:rPr lang="ru-RU" sz="1600" dirty="0" smtClean="0">
                <a:solidFill>
                  <a:srgbClr val="002060"/>
                </a:solidFill>
              </a:rPr>
              <a:t>Вести-Алтай 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dirty="0" smtClean="0">
                <a:solidFill>
                  <a:srgbClr val="002060"/>
                </a:solidFill>
                <a:hlinkClick r:id="rId12"/>
              </a:rPr>
              <a:t>https</a:t>
            </a:r>
            <a:r>
              <a:rPr lang="ru-RU" sz="1600" dirty="0">
                <a:solidFill>
                  <a:srgbClr val="002060"/>
                </a:solidFill>
                <a:hlinkClick r:id="rId12"/>
              </a:rPr>
              <a:t>://www.youtube.com/watch?v=ZGcCpMaYTZE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46977"/>
            <a:ext cx="8064896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\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4785">
            <a:off x="3794676" y="4645126"/>
            <a:ext cx="2340788" cy="1761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61">
            <a:off x="6223570" y="4231719"/>
            <a:ext cx="3308886" cy="2396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10"/>
          <p:cNvSpPr/>
          <p:nvPr/>
        </p:nvSpPr>
        <p:spPr>
          <a:xfrm rot="120000">
            <a:off x="1264862" y="6235977"/>
            <a:ext cx="75164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rgbClr val="002060"/>
                </a:solidFill>
              </a:rPr>
              <a:t>I </a:t>
            </a:r>
            <a:r>
              <a:rPr lang="ru-RU" sz="1100" b="1" dirty="0" smtClean="0">
                <a:solidFill>
                  <a:srgbClr val="002060"/>
                </a:solidFill>
              </a:rPr>
              <a:t>Всероссийский </a:t>
            </a:r>
            <a:r>
              <a:rPr lang="ru-RU" sz="1100" b="1" dirty="0">
                <a:solidFill>
                  <a:srgbClr val="002060"/>
                </a:solidFill>
              </a:rPr>
              <a:t>съезд </a:t>
            </a:r>
            <a:endParaRPr lang="en-US" sz="1100" b="1" dirty="0" smtClean="0">
              <a:solidFill>
                <a:srgbClr val="002060"/>
              </a:solidFill>
            </a:endParaRPr>
          </a:p>
          <a:p>
            <a:r>
              <a:rPr lang="ru-RU" sz="1100" b="1" dirty="0" smtClean="0">
                <a:solidFill>
                  <a:srgbClr val="002060"/>
                </a:solidFill>
              </a:rPr>
              <a:t>молодежных </a:t>
            </a:r>
            <a:r>
              <a:rPr lang="ru-RU" sz="1100" b="1" dirty="0" smtClean="0">
                <a:solidFill>
                  <a:srgbClr val="002060"/>
                </a:solidFill>
              </a:rPr>
              <a:t>научных и </a:t>
            </a:r>
            <a:r>
              <a:rPr lang="ru-RU" sz="1100" b="1" dirty="0">
                <a:solidFill>
                  <a:srgbClr val="002060"/>
                </a:solidFill>
              </a:rPr>
              <a:t>конструкторских объединений 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 </a:t>
            </a:r>
            <a:endParaRPr lang="ru-RU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2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355">
            <a:off x="804166" y="516615"/>
            <a:ext cx="7583890" cy="5076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10"/>
          <p:cNvSpPr/>
          <p:nvPr/>
        </p:nvSpPr>
        <p:spPr>
          <a:xfrm rot="120000">
            <a:off x="1264862" y="6235977"/>
            <a:ext cx="75164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rgbClr val="002060"/>
                </a:solidFill>
              </a:rPr>
              <a:t>I </a:t>
            </a:r>
            <a:r>
              <a:rPr lang="ru-RU" sz="1100" b="1" dirty="0" smtClean="0">
                <a:solidFill>
                  <a:srgbClr val="002060"/>
                </a:solidFill>
              </a:rPr>
              <a:t>Всероссийский </a:t>
            </a:r>
            <a:r>
              <a:rPr lang="ru-RU" sz="1100" b="1" dirty="0">
                <a:solidFill>
                  <a:srgbClr val="002060"/>
                </a:solidFill>
              </a:rPr>
              <a:t>съезд </a:t>
            </a:r>
            <a:endParaRPr lang="en-US" sz="1100" b="1" dirty="0" smtClean="0">
              <a:solidFill>
                <a:srgbClr val="002060"/>
              </a:solidFill>
            </a:endParaRPr>
          </a:p>
          <a:p>
            <a:r>
              <a:rPr lang="ru-RU" sz="1100" b="1" dirty="0" smtClean="0">
                <a:solidFill>
                  <a:srgbClr val="002060"/>
                </a:solidFill>
              </a:rPr>
              <a:t>молодежных </a:t>
            </a:r>
            <a:r>
              <a:rPr lang="ru-RU" sz="1100" b="1" dirty="0" smtClean="0">
                <a:solidFill>
                  <a:srgbClr val="002060"/>
                </a:solidFill>
              </a:rPr>
              <a:t>научных и </a:t>
            </a:r>
            <a:r>
              <a:rPr lang="ru-RU" sz="1100" b="1" dirty="0">
                <a:solidFill>
                  <a:srgbClr val="002060"/>
                </a:solidFill>
              </a:rPr>
              <a:t>конструкторских объединений 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 </a:t>
            </a:r>
            <a:endParaRPr lang="ru-RU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47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:\!!!asuasu\asuasuasu1копиро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 rot="229872">
            <a:off x="3968364" y="1716204"/>
            <a:ext cx="4850603" cy="236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rgbClr val="002060"/>
                </a:solidFill>
              </a:rPr>
              <a:t>Проект программы:</a:t>
            </a:r>
          </a:p>
          <a:p>
            <a:pPr>
              <a:spcAft>
                <a:spcPts val="600"/>
              </a:spcAft>
            </a:pPr>
            <a:r>
              <a:rPr lang="ru-RU" sz="2800" b="1" dirty="0" smtClean="0">
                <a:solidFill>
                  <a:srgbClr val="002060"/>
                </a:solidFill>
              </a:rPr>
              <a:t>Всероссийский </a:t>
            </a:r>
            <a:r>
              <a:rPr lang="ru-RU" sz="2800" b="1" dirty="0">
                <a:solidFill>
                  <a:srgbClr val="002060"/>
                </a:solidFill>
              </a:rPr>
              <a:t>съезд молодежных научных </a:t>
            </a:r>
            <a:r>
              <a:rPr lang="en-US" sz="2800" b="1" dirty="0" smtClean="0">
                <a:solidFill>
                  <a:srgbClr val="002060"/>
                </a:solidFill>
              </a:rPr>
              <a:t>     </a:t>
            </a:r>
            <a:r>
              <a:rPr lang="ru-RU" sz="2800" b="1" dirty="0" smtClean="0">
                <a:solidFill>
                  <a:srgbClr val="002060"/>
                </a:solidFill>
              </a:rPr>
              <a:t>и </a:t>
            </a:r>
            <a:r>
              <a:rPr lang="ru-RU" sz="2800" b="1" dirty="0">
                <a:solidFill>
                  <a:srgbClr val="002060"/>
                </a:solidFill>
              </a:rPr>
              <a:t>конструкторских объединений 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Рыжих 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Анастасия</a:t>
            </a: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Куратор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Черенкова Анастасия </a:t>
            </a: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Васильевна</a:t>
            </a:r>
            <a:endParaRPr lang="ru-RU" sz="28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ru-RU" sz="2800" b="1" dirty="0">
                <a:solidFill>
                  <a:srgbClr val="002060"/>
                </a:solidFill>
              </a:rPr>
              <a:t> 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807090"/>
            <a:ext cx="38884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 26 июня по 01 июля 2015 года в Алтайском государственном университете состоялся </a:t>
            </a:r>
            <a:r>
              <a:rPr lang="en-US" b="1" dirty="0" smtClean="0">
                <a:solidFill>
                  <a:srgbClr val="002060"/>
                </a:solidFill>
              </a:rPr>
              <a:t>             </a:t>
            </a:r>
            <a:r>
              <a:rPr lang="ru-RU" b="1" dirty="0" smtClean="0">
                <a:solidFill>
                  <a:srgbClr val="002060"/>
                </a:solidFill>
              </a:rPr>
              <a:t>I </a:t>
            </a:r>
            <a:r>
              <a:rPr lang="ru-RU" b="1" dirty="0">
                <a:solidFill>
                  <a:srgbClr val="002060"/>
                </a:solidFill>
              </a:rPr>
              <a:t>Всероссийский съезд молодежных научных и конструкторских объединений в котором приняли участие лидеры научных студенческих объединений и конструкторских бюро высших учебных заведений России.</a:t>
            </a: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3816424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10"/>
          <p:cNvSpPr/>
          <p:nvPr/>
        </p:nvSpPr>
        <p:spPr>
          <a:xfrm rot="120000">
            <a:off x="1264862" y="6235977"/>
            <a:ext cx="75164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rgbClr val="002060"/>
                </a:solidFill>
              </a:rPr>
              <a:t>I </a:t>
            </a:r>
            <a:r>
              <a:rPr lang="ru-RU" sz="1100" b="1" dirty="0" smtClean="0">
                <a:solidFill>
                  <a:srgbClr val="002060"/>
                </a:solidFill>
              </a:rPr>
              <a:t>Всероссийский </a:t>
            </a:r>
            <a:r>
              <a:rPr lang="ru-RU" sz="1100" b="1" dirty="0">
                <a:solidFill>
                  <a:srgbClr val="002060"/>
                </a:solidFill>
              </a:rPr>
              <a:t>съезд </a:t>
            </a:r>
            <a:endParaRPr lang="en-US" sz="1100" b="1" dirty="0" smtClean="0">
              <a:solidFill>
                <a:srgbClr val="002060"/>
              </a:solidFill>
            </a:endParaRPr>
          </a:p>
          <a:p>
            <a:r>
              <a:rPr lang="ru-RU" sz="1100" b="1" dirty="0" smtClean="0">
                <a:solidFill>
                  <a:srgbClr val="002060"/>
                </a:solidFill>
              </a:rPr>
              <a:t>молодежных </a:t>
            </a:r>
            <a:r>
              <a:rPr lang="ru-RU" sz="1100" b="1" dirty="0" smtClean="0">
                <a:solidFill>
                  <a:srgbClr val="002060"/>
                </a:solidFill>
              </a:rPr>
              <a:t>научных и </a:t>
            </a:r>
            <a:r>
              <a:rPr lang="ru-RU" sz="1100" b="1" dirty="0">
                <a:solidFill>
                  <a:srgbClr val="002060"/>
                </a:solidFill>
              </a:rPr>
              <a:t>конструкторских объединений 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 </a:t>
            </a:r>
            <a:endParaRPr lang="ru-RU" sz="11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878">
            <a:off x="4518014" y="3782695"/>
            <a:ext cx="3460657" cy="2330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9"/>
          <a:stretch/>
        </p:blipFill>
        <p:spPr>
          <a:xfrm rot="201051">
            <a:off x="5499774" y="1936250"/>
            <a:ext cx="3425800" cy="2350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9"/>
          <a:stretch/>
        </p:blipFill>
        <p:spPr>
          <a:xfrm rot="21354340">
            <a:off x="4639204" y="-61785"/>
            <a:ext cx="3150717" cy="2244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880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807090"/>
            <a:ext cx="38884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Съезд проводился при </a:t>
            </a:r>
            <a:r>
              <a:rPr lang="ru-RU" b="1" dirty="0" smtClean="0">
                <a:solidFill>
                  <a:srgbClr val="002060"/>
                </a:solidFill>
              </a:rPr>
              <a:t>поддержке</a:t>
            </a:r>
            <a:r>
              <a:rPr lang="ru-RU" b="1" dirty="0">
                <a:solidFill>
                  <a:srgbClr val="002060"/>
                </a:solidFill>
              </a:rPr>
              <a:t>: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Министерства </a:t>
            </a:r>
            <a:r>
              <a:rPr lang="ru-RU" b="1" dirty="0">
                <a:solidFill>
                  <a:srgbClr val="002060"/>
                </a:solidFill>
              </a:rPr>
              <a:t>образования и науки Российской </a:t>
            </a:r>
            <a:r>
              <a:rPr lang="ru-RU" b="1" dirty="0" smtClean="0">
                <a:solidFill>
                  <a:srgbClr val="002060"/>
                </a:solidFill>
              </a:rPr>
              <a:t>Федерации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Всероссийского </a:t>
            </a:r>
            <a:r>
              <a:rPr lang="ru-RU" b="1" dirty="0">
                <a:solidFill>
                  <a:srgbClr val="002060"/>
                </a:solidFill>
              </a:rPr>
              <a:t>клуба молодых </a:t>
            </a:r>
            <a:r>
              <a:rPr lang="ru-RU" b="1" dirty="0" smtClean="0">
                <a:solidFill>
                  <a:srgbClr val="002060"/>
                </a:solidFill>
              </a:rPr>
              <a:t>исследователей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Российского </a:t>
            </a:r>
            <a:r>
              <a:rPr lang="ru-RU" b="1" dirty="0">
                <a:solidFill>
                  <a:srgbClr val="002060"/>
                </a:solidFill>
              </a:rPr>
              <a:t>союза студенческих </a:t>
            </a:r>
            <a:r>
              <a:rPr lang="ru-RU" b="1" dirty="0" smtClean="0">
                <a:solidFill>
                  <a:srgbClr val="002060"/>
                </a:solidFill>
              </a:rPr>
              <a:t>организаций 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рамках Программы развития деятельности студенческих объединений </a:t>
            </a:r>
            <a:r>
              <a:rPr lang="ru-RU" b="1" dirty="0" smtClean="0">
                <a:solidFill>
                  <a:srgbClr val="002060"/>
                </a:solidFill>
              </a:rPr>
              <a:t>АлтГУ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3816424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8119">
            <a:off x="4746350" y="22662"/>
            <a:ext cx="2796362" cy="2311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64862" y="6235977"/>
            <a:ext cx="75164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rgbClr val="002060"/>
                </a:solidFill>
              </a:rPr>
              <a:t>I </a:t>
            </a:r>
            <a:r>
              <a:rPr lang="ru-RU" sz="1100" b="1" dirty="0" smtClean="0">
                <a:solidFill>
                  <a:srgbClr val="002060"/>
                </a:solidFill>
              </a:rPr>
              <a:t>Всероссийский </a:t>
            </a:r>
            <a:r>
              <a:rPr lang="ru-RU" sz="1100" b="1" dirty="0">
                <a:solidFill>
                  <a:srgbClr val="002060"/>
                </a:solidFill>
              </a:rPr>
              <a:t>съезд </a:t>
            </a:r>
            <a:endParaRPr lang="en-US" sz="1100" b="1" dirty="0" smtClean="0">
              <a:solidFill>
                <a:srgbClr val="002060"/>
              </a:solidFill>
            </a:endParaRPr>
          </a:p>
          <a:p>
            <a:r>
              <a:rPr lang="ru-RU" sz="1100" b="1" dirty="0" smtClean="0">
                <a:solidFill>
                  <a:srgbClr val="002060"/>
                </a:solidFill>
              </a:rPr>
              <a:t>молодежных </a:t>
            </a:r>
            <a:r>
              <a:rPr lang="ru-RU" sz="1100" b="1" dirty="0" smtClean="0">
                <a:solidFill>
                  <a:srgbClr val="002060"/>
                </a:solidFill>
              </a:rPr>
              <a:t>научных и </a:t>
            </a:r>
            <a:r>
              <a:rPr lang="ru-RU" sz="1100" b="1" dirty="0">
                <a:solidFill>
                  <a:srgbClr val="002060"/>
                </a:solidFill>
              </a:rPr>
              <a:t>конструкторских объединений 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 </a:t>
            </a:r>
            <a:endParaRPr lang="ru-RU" sz="11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197">
            <a:off x="4282542" y="3792656"/>
            <a:ext cx="3811763" cy="245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881">
            <a:off x="5635373" y="1897512"/>
            <a:ext cx="2883577" cy="2311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519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807090"/>
            <a:ext cx="388843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Цель съезда – поддержка и развитие деятельности студенческих научных объединений в высших учебных заведениях России, организация их эффективного взаимодействия, вовлечение молодежи в научно-образовательное, инновационное, практикоориентированное </a:t>
            </a:r>
            <a:r>
              <a:rPr lang="ru-RU" sz="1600" b="1" dirty="0" smtClean="0">
                <a:solidFill>
                  <a:srgbClr val="002060"/>
                </a:solidFill>
              </a:rPr>
              <a:t>взаимодействие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dirty="0" smtClean="0">
                <a:solidFill>
                  <a:srgbClr val="002060"/>
                </a:solidFill>
              </a:rPr>
              <a:t>Всероссийский </a:t>
            </a:r>
            <a:r>
              <a:rPr lang="ru-RU" sz="1600" dirty="0">
                <a:solidFill>
                  <a:srgbClr val="002060"/>
                </a:solidFill>
              </a:rPr>
              <a:t>съезд СНО являлся этапом отбора участников </a:t>
            </a:r>
            <a:r>
              <a:rPr lang="ru-RU" sz="1600" dirty="0">
                <a:solidFill>
                  <a:srgbClr val="002060"/>
                </a:solidFill>
              </a:rPr>
              <a:t>на </a:t>
            </a:r>
            <a:r>
              <a:rPr lang="ru-RU" sz="1600" dirty="0" smtClean="0">
                <a:solidFill>
                  <a:srgbClr val="002060"/>
                </a:solidFill>
              </a:rPr>
              <a:t>профильное направление </a:t>
            </a:r>
            <a:r>
              <a:rPr lang="ru-RU" sz="1600" dirty="0">
                <a:solidFill>
                  <a:srgbClr val="002060"/>
                </a:solidFill>
              </a:rPr>
              <a:t>Всероссийского </a:t>
            </a:r>
            <a:r>
              <a:rPr lang="ru-RU" sz="1600" dirty="0">
                <a:solidFill>
                  <a:srgbClr val="002060"/>
                </a:solidFill>
              </a:rPr>
              <a:t>студенческого </a:t>
            </a:r>
            <a:r>
              <a:rPr lang="ru-RU" sz="1600" dirty="0" smtClean="0">
                <a:solidFill>
                  <a:srgbClr val="002060"/>
                </a:solidFill>
              </a:rPr>
              <a:t>форума в </a:t>
            </a:r>
            <a:r>
              <a:rPr lang="ru-RU" sz="1600" dirty="0">
                <a:solidFill>
                  <a:srgbClr val="002060"/>
                </a:solidFill>
              </a:rPr>
              <a:t>г. Ростове-на-Дону 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dirty="0" smtClean="0">
                <a:solidFill>
                  <a:srgbClr val="002060"/>
                </a:solidFill>
              </a:rPr>
              <a:t>с </a:t>
            </a:r>
            <a:r>
              <a:rPr lang="ru-RU" sz="1600" dirty="0">
                <a:solidFill>
                  <a:srgbClr val="002060"/>
                </a:solidFill>
              </a:rPr>
              <a:t>3 по 6 сентября 2015 </a:t>
            </a:r>
            <a:r>
              <a:rPr lang="ru-RU" sz="1600" dirty="0" smtClean="0">
                <a:solidFill>
                  <a:srgbClr val="002060"/>
                </a:solidFill>
              </a:rPr>
              <a:t>года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3816424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472">
            <a:off x="6057577" y="1894807"/>
            <a:ext cx="2991608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2"/>
          <a:stretch/>
        </p:blipFill>
        <p:spPr>
          <a:xfrm rot="21391515">
            <a:off x="4512571" y="3885079"/>
            <a:ext cx="3260455" cy="2177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t="-3264" r="-4036" b="10632"/>
          <a:stretch/>
        </p:blipFill>
        <p:spPr>
          <a:xfrm rot="21059342">
            <a:off x="4590983" y="-210442"/>
            <a:ext cx="3058983" cy="2379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 rot="120000">
            <a:off x="1264862" y="6235977"/>
            <a:ext cx="75164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rgbClr val="002060"/>
                </a:solidFill>
              </a:rPr>
              <a:t>I </a:t>
            </a:r>
            <a:r>
              <a:rPr lang="ru-RU" sz="1100" b="1" dirty="0" smtClean="0">
                <a:solidFill>
                  <a:srgbClr val="002060"/>
                </a:solidFill>
              </a:rPr>
              <a:t>Всероссийский </a:t>
            </a:r>
            <a:r>
              <a:rPr lang="ru-RU" sz="1100" b="1" dirty="0">
                <a:solidFill>
                  <a:srgbClr val="002060"/>
                </a:solidFill>
              </a:rPr>
              <a:t>съезд </a:t>
            </a:r>
            <a:endParaRPr lang="en-US" sz="1100" b="1" dirty="0" smtClean="0">
              <a:solidFill>
                <a:srgbClr val="002060"/>
              </a:solidFill>
            </a:endParaRPr>
          </a:p>
          <a:p>
            <a:r>
              <a:rPr lang="ru-RU" sz="1100" b="1" dirty="0" smtClean="0">
                <a:solidFill>
                  <a:srgbClr val="002060"/>
                </a:solidFill>
              </a:rPr>
              <a:t>молодежных </a:t>
            </a:r>
            <a:r>
              <a:rPr lang="ru-RU" sz="1100" b="1" dirty="0" smtClean="0">
                <a:solidFill>
                  <a:srgbClr val="002060"/>
                </a:solidFill>
              </a:rPr>
              <a:t>научных и </a:t>
            </a:r>
            <a:r>
              <a:rPr lang="ru-RU" sz="1100" b="1" dirty="0">
                <a:solidFill>
                  <a:srgbClr val="002060"/>
                </a:solidFill>
              </a:rPr>
              <a:t>конструкторских объединений 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 </a:t>
            </a:r>
            <a:endParaRPr lang="ru-RU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62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5" y="807091"/>
            <a:ext cx="8391045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002060"/>
                </a:solidFill>
              </a:rPr>
              <a:t>В адрес участников Всероссийского съезда молодежных научных и конструкторских объединений поступило приветствие </a:t>
            </a:r>
            <a:r>
              <a:rPr lang="ru-RU" sz="1500" b="1" dirty="0" smtClean="0">
                <a:solidFill>
                  <a:srgbClr val="002060"/>
                </a:solidFill>
              </a:rPr>
              <a:t>директора </a:t>
            </a:r>
            <a:r>
              <a:rPr lang="ru-RU" sz="1500" b="1" dirty="0">
                <a:solidFill>
                  <a:srgbClr val="002060"/>
                </a:solidFill>
              </a:rPr>
              <a:t>Департамента науки и технологий Минобрнауки РФ Сергея Владимировича </a:t>
            </a:r>
            <a:r>
              <a:rPr lang="ru-RU" sz="1500" b="1" dirty="0" smtClean="0">
                <a:solidFill>
                  <a:srgbClr val="002060"/>
                </a:solidFill>
              </a:rPr>
              <a:t>Салихова</a:t>
            </a: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В </a:t>
            </a:r>
            <a:r>
              <a:rPr lang="ru-RU" sz="1400" dirty="0">
                <a:solidFill>
                  <a:srgbClr val="002060"/>
                </a:solidFill>
              </a:rPr>
              <a:t>числе экспертов и спикеров съезда приняли участие руководитель комиссии по науке и инновациям Совета Министерства образования и науки Российской Федерации по делам молодежи </a:t>
            </a:r>
            <a:r>
              <a:rPr lang="ru-RU" sz="1400" b="1" dirty="0">
                <a:solidFill>
                  <a:srgbClr val="002060"/>
                </a:solidFill>
              </a:rPr>
              <a:t>Евгений Александрович Антипов</a:t>
            </a:r>
            <a:r>
              <a:rPr lang="ru-RU" sz="1400" dirty="0">
                <a:solidFill>
                  <a:srgbClr val="002060"/>
                </a:solidFill>
              </a:rPr>
              <a:t>, сопредседатель Президиума Всероссийской молодежной общественной организации «Российский союз студенческих организаций» </a:t>
            </a:r>
            <a:r>
              <a:rPr lang="ru-RU" sz="1400" b="1" dirty="0">
                <a:solidFill>
                  <a:srgbClr val="002060"/>
                </a:solidFill>
              </a:rPr>
              <a:t>Андрей Владимирович Андриянов</a:t>
            </a:r>
            <a:r>
              <a:rPr lang="ru-RU" sz="1400" dirty="0">
                <a:solidFill>
                  <a:srgbClr val="002060"/>
                </a:solidFill>
              </a:rPr>
              <a:t>, заместитель Председателя Координационного совета по делам молодежи в научной и образовательной сферах при Совете при Президенте РФ по науке и образованию </a:t>
            </a:r>
            <a:r>
              <a:rPr lang="ru-RU" sz="1400" b="1" dirty="0">
                <a:solidFill>
                  <a:srgbClr val="002060"/>
                </a:solidFill>
              </a:rPr>
              <a:t>Дмитрий Владимирович Иванов</a:t>
            </a:r>
            <a:r>
              <a:rPr lang="ru-RU" sz="1400" dirty="0">
                <a:solidFill>
                  <a:srgbClr val="002060"/>
                </a:solidFill>
              </a:rPr>
              <a:t>, генеральный директор ОАО «Барнаульское специальное конструкторское бюро «Восток»» </a:t>
            </a:r>
            <a:r>
              <a:rPr lang="ru-RU" sz="1400" b="1" dirty="0">
                <a:solidFill>
                  <a:srgbClr val="002060"/>
                </a:solidFill>
              </a:rPr>
              <a:t>Сергей Семенович Савельев</a:t>
            </a:r>
            <a:r>
              <a:rPr lang="ru-RU" sz="1400" dirty="0">
                <a:solidFill>
                  <a:srgbClr val="002060"/>
                </a:solidFill>
              </a:rPr>
              <a:t>, д-р. экономических наук, профессор каф. общей и прикладной экономики </a:t>
            </a:r>
            <a:r>
              <a:rPr lang="ru-RU" sz="1400" b="1" dirty="0" err="1">
                <a:solidFill>
                  <a:srgbClr val="002060"/>
                </a:solidFill>
              </a:rPr>
              <a:t>Ложникова</a:t>
            </a:r>
            <a:r>
              <a:rPr lang="ru-RU" sz="1400" b="1" dirty="0">
                <a:solidFill>
                  <a:srgbClr val="002060"/>
                </a:solidFill>
              </a:rPr>
              <a:t> Анна Владимировна</a:t>
            </a:r>
            <a:r>
              <a:rPr lang="ru-RU" sz="1400" dirty="0">
                <a:solidFill>
                  <a:srgbClr val="002060"/>
                </a:solidFill>
              </a:rPr>
              <a:t>, г. Томск, начальник СКТБ «Старт» ТУСУР </a:t>
            </a:r>
            <a:r>
              <a:rPr lang="ru-RU" sz="1400" b="1" dirty="0">
                <a:solidFill>
                  <a:srgbClr val="002060"/>
                </a:solidFill>
              </a:rPr>
              <a:t>Костюченко Евгений Юрьевич</a:t>
            </a:r>
            <a:r>
              <a:rPr lang="ru-RU" sz="1400" dirty="0">
                <a:solidFill>
                  <a:srgbClr val="002060"/>
                </a:solidFill>
              </a:rPr>
              <a:t>, г. Томск и др.</a:t>
            </a: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46977"/>
            <a:ext cx="8064896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\</a:t>
            </a:r>
            <a:endParaRPr lang="ru-RU" dirty="0"/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024">
            <a:off x="-203809" y="4098685"/>
            <a:ext cx="2347141" cy="2004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297">
            <a:off x="3994671" y="4009497"/>
            <a:ext cx="2784427" cy="1983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870">
            <a:off x="6664757" y="4052183"/>
            <a:ext cx="2670161" cy="1768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0"/>
          <p:cNvSpPr/>
          <p:nvPr/>
        </p:nvSpPr>
        <p:spPr>
          <a:xfrm rot="120000">
            <a:off x="1264862" y="6235977"/>
            <a:ext cx="75164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rgbClr val="002060"/>
                </a:solidFill>
              </a:rPr>
              <a:t>I </a:t>
            </a:r>
            <a:r>
              <a:rPr lang="ru-RU" sz="1100" b="1" dirty="0" smtClean="0">
                <a:solidFill>
                  <a:srgbClr val="002060"/>
                </a:solidFill>
              </a:rPr>
              <a:t>Всероссийский </a:t>
            </a:r>
            <a:r>
              <a:rPr lang="ru-RU" sz="1100" b="1" dirty="0">
                <a:solidFill>
                  <a:srgbClr val="002060"/>
                </a:solidFill>
              </a:rPr>
              <a:t>съезд </a:t>
            </a:r>
            <a:endParaRPr lang="en-US" sz="1100" b="1" dirty="0" smtClean="0">
              <a:solidFill>
                <a:srgbClr val="002060"/>
              </a:solidFill>
            </a:endParaRPr>
          </a:p>
          <a:p>
            <a:r>
              <a:rPr lang="ru-RU" sz="1100" b="1" dirty="0" smtClean="0">
                <a:solidFill>
                  <a:srgbClr val="002060"/>
                </a:solidFill>
              </a:rPr>
              <a:t>молодежных </a:t>
            </a:r>
            <a:r>
              <a:rPr lang="ru-RU" sz="1100" b="1" dirty="0" smtClean="0">
                <a:solidFill>
                  <a:srgbClr val="002060"/>
                </a:solidFill>
              </a:rPr>
              <a:t>научных и </a:t>
            </a:r>
            <a:r>
              <a:rPr lang="ru-RU" sz="1100" b="1" dirty="0">
                <a:solidFill>
                  <a:srgbClr val="002060"/>
                </a:solidFill>
              </a:rPr>
              <a:t>конструкторских объединений 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 </a:t>
            </a:r>
            <a:endParaRPr lang="ru-RU" sz="110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134">
            <a:off x="1997255" y="4044714"/>
            <a:ext cx="2085879" cy="1952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237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807090"/>
            <a:ext cx="388843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В программе съезда </a:t>
            </a:r>
            <a:r>
              <a:rPr lang="ru-RU" sz="1600" b="1" dirty="0" smtClean="0">
                <a:solidFill>
                  <a:srgbClr val="002060"/>
                </a:solidFill>
              </a:rPr>
              <a:t>приняли </a:t>
            </a:r>
            <a:r>
              <a:rPr lang="ru-RU" sz="1600" b="1" dirty="0">
                <a:solidFill>
                  <a:srgbClr val="002060"/>
                </a:solidFill>
              </a:rPr>
              <a:t>участие молодые исследователи из ведущих университетов и институтов страны</a:t>
            </a:r>
            <a:r>
              <a:rPr lang="ru-RU" sz="1600" dirty="0" smtClean="0"/>
              <a:t>,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в </a:t>
            </a:r>
            <a:r>
              <a:rPr lang="ru-RU" sz="1400" dirty="0">
                <a:solidFill>
                  <a:srgbClr val="002060"/>
                </a:solidFill>
              </a:rPr>
              <a:t>том числе национального исследовательского ядерного университета «МИФИ», Иркутского национального исследовательского технического университета, Санкт-Петербургского государственного университета, Российского университета Дружбы Народов (РУДН), Омского государственного технического университета, Томского политехнического университета, </a:t>
            </a:r>
            <a:r>
              <a:rPr lang="ru-RU" sz="1400" dirty="0" err="1">
                <a:solidFill>
                  <a:srgbClr val="002060"/>
                </a:solidFill>
              </a:rPr>
              <a:t>Набережночелнинского</a:t>
            </a:r>
            <a:r>
              <a:rPr lang="ru-RU" sz="1400" dirty="0">
                <a:solidFill>
                  <a:srgbClr val="002060"/>
                </a:solidFill>
              </a:rPr>
              <a:t> института Казанского (Приволжского) федерального университета и др. В научных студенческих объединениях принявших участие в съезде задействовано более 1000 человек</a:t>
            </a:r>
            <a:r>
              <a:rPr lang="ru-RU" sz="1600" dirty="0"/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3816424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6226">
            <a:off x="5621470" y="-162682"/>
            <a:ext cx="3299982" cy="2609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64862" y="6235977"/>
            <a:ext cx="75164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rgbClr val="002060"/>
                </a:solidFill>
              </a:rPr>
              <a:t>I </a:t>
            </a:r>
            <a:r>
              <a:rPr lang="ru-RU" sz="1100" b="1" dirty="0" smtClean="0">
                <a:solidFill>
                  <a:srgbClr val="002060"/>
                </a:solidFill>
              </a:rPr>
              <a:t>Всероссийский </a:t>
            </a:r>
            <a:r>
              <a:rPr lang="ru-RU" sz="1100" b="1" dirty="0">
                <a:solidFill>
                  <a:srgbClr val="002060"/>
                </a:solidFill>
              </a:rPr>
              <a:t>съезд </a:t>
            </a:r>
            <a:endParaRPr lang="en-US" sz="1100" b="1" dirty="0" smtClean="0">
              <a:solidFill>
                <a:srgbClr val="002060"/>
              </a:solidFill>
            </a:endParaRPr>
          </a:p>
          <a:p>
            <a:r>
              <a:rPr lang="ru-RU" sz="1100" b="1" dirty="0" smtClean="0">
                <a:solidFill>
                  <a:srgbClr val="002060"/>
                </a:solidFill>
              </a:rPr>
              <a:t>молодежных </a:t>
            </a:r>
            <a:r>
              <a:rPr lang="ru-RU" sz="1100" b="1" dirty="0" smtClean="0">
                <a:solidFill>
                  <a:srgbClr val="002060"/>
                </a:solidFill>
              </a:rPr>
              <a:t>научных и </a:t>
            </a:r>
            <a:r>
              <a:rPr lang="ru-RU" sz="1100" b="1" dirty="0">
                <a:solidFill>
                  <a:srgbClr val="002060"/>
                </a:solidFill>
              </a:rPr>
              <a:t>конструкторских объединений 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 </a:t>
            </a:r>
            <a:endParaRPr lang="ru-RU" sz="11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554">
            <a:off x="6236327" y="3456480"/>
            <a:ext cx="2938374" cy="2545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4717">
            <a:off x="4399919" y="1983524"/>
            <a:ext cx="3045409" cy="2205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106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807090"/>
            <a:ext cx="38884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В рамках съезда состоялся финал Всероссийского конкурса студенческих научных обществ и конструкторских бюро, презентационные и интерактивные площадки, мотивационные круглые столы для обсуждения критериев эффективности студенческих научных объединений, </a:t>
            </a:r>
            <a:r>
              <a:rPr lang="ru-RU" sz="1600" b="1" dirty="0" err="1">
                <a:solidFill>
                  <a:srgbClr val="002060"/>
                </a:solidFill>
              </a:rPr>
              <a:t>форсайт</a:t>
            </a:r>
            <a:r>
              <a:rPr lang="ru-RU" sz="1600" b="1" dirty="0">
                <a:solidFill>
                  <a:srgbClr val="002060"/>
                </a:solidFill>
              </a:rPr>
              <a:t>-игра «</a:t>
            </a:r>
            <a:r>
              <a:rPr lang="ru-RU" sz="1600" b="1" dirty="0" err="1">
                <a:solidFill>
                  <a:srgbClr val="002060"/>
                </a:solidFill>
              </a:rPr>
              <a:t>Импортозамещение</a:t>
            </a:r>
            <a:r>
              <a:rPr lang="ru-RU" sz="1600" b="1" dirty="0">
                <a:solidFill>
                  <a:srgbClr val="002060"/>
                </a:solidFill>
              </a:rPr>
              <a:t>: от постулатов экономической теории к формированию спроса на компетенции будущего</a:t>
            </a:r>
            <a:r>
              <a:rPr lang="ru-RU" sz="1600" b="1" dirty="0" smtClean="0">
                <a:solidFill>
                  <a:srgbClr val="002060"/>
                </a:solidFill>
              </a:rPr>
              <a:t>» и другие содержательные площадки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3816424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520" y="3584397"/>
            <a:ext cx="2666000" cy="2436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0579">
            <a:off x="5734807" y="-82785"/>
            <a:ext cx="3051223" cy="2445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636">
            <a:off x="4472041" y="1797011"/>
            <a:ext cx="3201251" cy="2485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 rot="120000">
            <a:off x="1264862" y="6235977"/>
            <a:ext cx="75164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rgbClr val="002060"/>
                </a:solidFill>
              </a:rPr>
              <a:t>I </a:t>
            </a:r>
            <a:r>
              <a:rPr lang="ru-RU" sz="1100" b="1" dirty="0" smtClean="0">
                <a:solidFill>
                  <a:srgbClr val="002060"/>
                </a:solidFill>
              </a:rPr>
              <a:t>Всероссийский </a:t>
            </a:r>
            <a:r>
              <a:rPr lang="ru-RU" sz="1100" b="1" dirty="0">
                <a:solidFill>
                  <a:srgbClr val="002060"/>
                </a:solidFill>
              </a:rPr>
              <a:t>съезд </a:t>
            </a:r>
            <a:endParaRPr lang="en-US" sz="1100" b="1" dirty="0" smtClean="0">
              <a:solidFill>
                <a:srgbClr val="002060"/>
              </a:solidFill>
            </a:endParaRPr>
          </a:p>
          <a:p>
            <a:r>
              <a:rPr lang="ru-RU" sz="1100" b="1" dirty="0" smtClean="0">
                <a:solidFill>
                  <a:srgbClr val="002060"/>
                </a:solidFill>
              </a:rPr>
              <a:t>молодежных </a:t>
            </a:r>
            <a:r>
              <a:rPr lang="ru-RU" sz="1100" b="1" dirty="0" smtClean="0">
                <a:solidFill>
                  <a:srgbClr val="002060"/>
                </a:solidFill>
              </a:rPr>
              <a:t>научных и </a:t>
            </a:r>
            <a:r>
              <a:rPr lang="ru-RU" sz="1100" b="1" dirty="0">
                <a:solidFill>
                  <a:srgbClr val="002060"/>
                </a:solidFill>
              </a:rPr>
              <a:t>конструкторских объединений 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 </a:t>
            </a:r>
            <a:endParaRPr lang="ru-RU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1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807090"/>
            <a:ext cx="38884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29-30 июня для участников съезда была организованная насыщенная эколого-образовательная экскурсионная программа «Перекресток миров</a:t>
            </a:r>
            <a:r>
              <a:rPr lang="ru-RU" sz="1600" b="1" dirty="0" smtClean="0">
                <a:solidFill>
                  <a:srgbClr val="002060"/>
                </a:solidFill>
              </a:rPr>
              <a:t>»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dirty="0" smtClean="0">
                <a:solidFill>
                  <a:srgbClr val="002060"/>
                </a:solidFill>
              </a:rPr>
              <a:t>Знакомство </a:t>
            </a:r>
            <a:r>
              <a:rPr lang="ru-RU" sz="1600" dirty="0">
                <a:solidFill>
                  <a:srgbClr val="002060"/>
                </a:solidFill>
              </a:rPr>
              <a:t>с Алтаем началось с этно-природного парка «</a:t>
            </a:r>
            <a:r>
              <a:rPr lang="ru-RU" sz="1600" dirty="0" err="1">
                <a:solidFill>
                  <a:srgbClr val="002060"/>
                </a:solidFill>
              </a:rPr>
              <a:t>Уч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Энмек</a:t>
            </a:r>
            <a:r>
              <a:rPr lang="ru-RU" sz="1600" dirty="0">
                <a:solidFill>
                  <a:srgbClr val="002060"/>
                </a:solidFill>
              </a:rPr>
              <a:t>». Участники смогли насладиться прекрасными видами Алтая, узнать больше об истории и культуре </a:t>
            </a:r>
            <a:r>
              <a:rPr lang="ru-RU" sz="1600" dirty="0" smtClean="0">
                <a:solidFill>
                  <a:srgbClr val="002060"/>
                </a:solidFill>
              </a:rPr>
              <a:t>региона посетив </a:t>
            </a:r>
            <a:r>
              <a:rPr lang="ru-RU" sz="1600" dirty="0">
                <a:solidFill>
                  <a:srgbClr val="002060"/>
                </a:solidFill>
              </a:rPr>
              <a:t>традиционные туристические </a:t>
            </a:r>
            <a:r>
              <a:rPr lang="ru-RU" sz="1600" dirty="0" smtClean="0">
                <a:solidFill>
                  <a:srgbClr val="002060"/>
                </a:solidFill>
              </a:rPr>
              <a:t>места: </a:t>
            </a:r>
            <a:r>
              <a:rPr lang="ru-RU" sz="1600" dirty="0" err="1">
                <a:solidFill>
                  <a:srgbClr val="002060"/>
                </a:solidFill>
              </a:rPr>
              <a:t>Семинский</a:t>
            </a:r>
            <a:r>
              <a:rPr lang="ru-RU" sz="1600" dirty="0">
                <a:solidFill>
                  <a:srgbClr val="002060"/>
                </a:solidFill>
              </a:rPr>
              <a:t> перевал, </a:t>
            </a:r>
            <a:r>
              <a:rPr lang="ru-RU" sz="1600" dirty="0" smtClean="0">
                <a:solidFill>
                  <a:srgbClr val="002060"/>
                </a:solidFill>
              </a:rPr>
              <a:t>канатно-кресельная дорога </a:t>
            </a:r>
            <a:r>
              <a:rPr lang="ru-RU" sz="1600" dirty="0">
                <a:solidFill>
                  <a:srgbClr val="002060"/>
                </a:solidFill>
              </a:rPr>
              <a:t>на </a:t>
            </a:r>
            <a:r>
              <a:rPr lang="ru-RU" sz="1600" dirty="0" smtClean="0">
                <a:solidFill>
                  <a:srgbClr val="002060"/>
                </a:solidFill>
              </a:rPr>
              <a:t>Малую Синюху оз. </a:t>
            </a:r>
            <a:r>
              <a:rPr lang="ru-RU" sz="1600" dirty="0" err="1">
                <a:solidFill>
                  <a:srgbClr val="002060"/>
                </a:solidFill>
              </a:rPr>
              <a:t>Манжерок</a:t>
            </a:r>
            <a:r>
              <a:rPr lang="ru-RU" sz="1600" dirty="0">
                <a:solidFill>
                  <a:srgbClr val="002060"/>
                </a:solidFill>
              </a:rPr>
              <a:t>, Тавдинские </a:t>
            </a:r>
            <a:r>
              <a:rPr lang="ru-RU" sz="1600" dirty="0" smtClean="0">
                <a:solidFill>
                  <a:srgbClr val="002060"/>
                </a:solidFill>
              </a:rPr>
              <a:t>пещеры, родина </a:t>
            </a:r>
            <a:r>
              <a:rPr lang="ru-RU" sz="1600" dirty="0">
                <a:solidFill>
                  <a:srgbClr val="002060"/>
                </a:solidFill>
              </a:rPr>
              <a:t>великого русского писателя, режиссера, актера и сценариста </a:t>
            </a:r>
            <a:r>
              <a:rPr lang="ru-RU" sz="1600" dirty="0" err="1" smtClean="0">
                <a:solidFill>
                  <a:srgbClr val="002060"/>
                </a:solidFill>
              </a:rPr>
              <a:t>В.М.Шукшина</a:t>
            </a:r>
            <a:r>
              <a:rPr lang="ru-RU" sz="1600" dirty="0" smtClean="0">
                <a:solidFill>
                  <a:srgbClr val="002060"/>
                </a:solidFill>
              </a:rPr>
              <a:t> - с</a:t>
            </a:r>
            <a:r>
              <a:rPr lang="ru-RU" sz="1600" dirty="0">
                <a:solidFill>
                  <a:srgbClr val="002060"/>
                </a:solidFill>
              </a:rPr>
              <a:t>. </a:t>
            </a:r>
            <a:r>
              <a:rPr lang="ru-RU" sz="1600" dirty="0" smtClean="0">
                <a:solidFill>
                  <a:srgbClr val="002060"/>
                </a:solidFill>
              </a:rPr>
              <a:t>Сростки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3816424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692">
            <a:off x="6370521" y="1818473"/>
            <a:ext cx="2584145" cy="2234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397">
            <a:off x="4568386" y="186942"/>
            <a:ext cx="2979840" cy="2130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598">
            <a:off x="4774526" y="3507900"/>
            <a:ext cx="2881771" cy="2172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 rot="120000">
            <a:off x="1264862" y="6235977"/>
            <a:ext cx="75164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rgbClr val="002060"/>
                </a:solidFill>
              </a:rPr>
              <a:t>I </a:t>
            </a:r>
            <a:r>
              <a:rPr lang="ru-RU" sz="1100" b="1" dirty="0" smtClean="0">
                <a:solidFill>
                  <a:srgbClr val="002060"/>
                </a:solidFill>
              </a:rPr>
              <a:t>Всероссийский </a:t>
            </a:r>
            <a:r>
              <a:rPr lang="ru-RU" sz="1100" b="1" dirty="0">
                <a:solidFill>
                  <a:srgbClr val="002060"/>
                </a:solidFill>
              </a:rPr>
              <a:t>съезд </a:t>
            </a:r>
            <a:endParaRPr lang="en-US" sz="1100" b="1" dirty="0" smtClean="0">
              <a:solidFill>
                <a:srgbClr val="002060"/>
              </a:solidFill>
            </a:endParaRPr>
          </a:p>
          <a:p>
            <a:r>
              <a:rPr lang="ru-RU" sz="1100" b="1" dirty="0" smtClean="0">
                <a:solidFill>
                  <a:srgbClr val="002060"/>
                </a:solidFill>
              </a:rPr>
              <a:t>молодежных </a:t>
            </a:r>
            <a:r>
              <a:rPr lang="ru-RU" sz="1100" b="1" dirty="0" smtClean="0">
                <a:solidFill>
                  <a:srgbClr val="002060"/>
                </a:solidFill>
              </a:rPr>
              <a:t>научных и </a:t>
            </a:r>
            <a:r>
              <a:rPr lang="ru-RU" sz="1100" b="1" dirty="0">
                <a:solidFill>
                  <a:srgbClr val="002060"/>
                </a:solidFill>
              </a:rPr>
              <a:t>конструкторских объединений 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b="1" dirty="0">
                <a:solidFill>
                  <a:srgbClr val="002060"/>
                </a:solidFill>
              </a:rPr>
              <a:t> </a:t>
            </a:r>
            <a:endParaRPr lang="ru-RU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3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3570</TotalTime>
  <Words>699</Words>
  <Application>Microsoft Office PowerPoint</Application>
  <PresentationFormat>Экран (4:3)</PresentationFormat>
  <Paragraphs>70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Pavel</dc:creator>
  <cp:lastModifiedBy>Владелец</cp:lastModifiedBy>
  <cp:revision>158</cp:revision>
  <cp:lastPrinted>2012-11-13T09:56:18Z</cp:lastPrinted>
  <dcterms:created xsi:type="dcterms:W3CDTF">2012-06-15T02:42:33Z</dcterms:created>
  <dcterms:modified xsi:type="dcterms:W3CDTF">2015-07-15T16:19:09Z</dcterms:modified>
</cp:coreProperties>
</file>