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9"/>
  </p:notesMasterIdLst>
  <p:sldIdLst>
    <p:sldId id="478" r:id="rId2"/>
    <p:sldId id="559" r:id="rId3"/>
    <p:sldId id="546" r:id="rId4"/>
    <p:sldId id="549" r:id="rId5"/>
    <p:sldId id="553" r:id="rId6"/>
    <p:sldId id="574" r:id="rId7"/>
    <p:sldId id="544" r:id="rId8"/>
    <p:sldId id="573" r:id="rId9"/>
    <p:sldId id="570" r:id="rId10"/>
    <p:sldId id="571" r:id="rId11"/>
    <p:sldId id="572" r:id="rId12"/>
    <p:sldId id="569" r:id="rId13"/>
    <p:sldId id="575" r:id="rId14"/>
    <p:sldId id="554" r:id="rId15"/>
    <p:sldId id="556" r:id="rId16"/>
    <p:sldId id="577" r:id="rId17"/>
    <p:sldId id="580" r:id="rId18"/>
    <p:sldId id="510" r:id="rId19"/>
    <p:sldId id="511" r:id="rId20"/>
    <p:sldId id="512" r:id="rId21"/>
    <p:sldId id="543" r:id="rId22"/>
    <p:sldId id="533" r:id="rId23"/>
    <p:sldId id="534" r:id="rId24"/>
    <p:sldId id="581" r:id="rId25"/>
    <p:sldId id="535" r:id="rId26"/>
    <p:sldId id="536" r:id="rId27"/>
    <p:sldId id="519" r:id="rId28"/>
    <p:sldId id="520" r:id="rId29"/>
    <p:sldId id="521" r:id="rId30"/>
    <p:sldId id="542" r:id="rId31"/>
    <p:sldId id="558" r:id="rId32"/>
    <p:sldId id="583" r:id="rId33"/>
    <p:sldId id="584" r:id="rId34"/>
    <p:sldId id="585" r:id="rId35"/>
    <p:sldId id="586" r:id="rId36"/>
    <p:sldId id="587" r:id="rId37"/>
    <p:sldId id="582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F9B277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115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b.ru\resources\FutureToday\&#1055;&#1088;&#1086;&#1077;&#1082;&#1090;&#1099;\&#1048;&#1089;&#1089;&#1083;&#1077;&#1076;&#1086;&#1074;&#1072;&#1085;&#1080;&#1103;\&#1048;&#1089;&#1089;&#1083;&#1077;&#1076;&#1086;&#1074;&#1072;&#1085;&#1080;&#1077;%20&#1088;&#1072;&#1073;&#1086;&#1090;&#1086;&#1076;&#1072;&#1090;&#1077;&#1083;&#1077;&#1081;%202011\&#1074;&#1091;&#1079;&#1099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inarik\Google%20&#1044;&#1080;&#1089;&#1082;\&#1056;&#1072;&#1073;&#1086;&#1090;&#1072;\&#1060;&#1080;&#1085;&#1072;&#1085;&#1089;&#1080;&#1088;&#1086;&#1074;&#1072;&#1085;&#1080;&#1077;%20&#1074;&#1099;&#1089;&#1096;&#1077;&#1075;&#1086;%20&#1086;&#1073;&#1088;&#1072;&#1079;&#1086;&#1074;&#1072;&#1085;&#1080;&#1103;\&#1055;&#1086;&#1082;&#1072;&#1079;&#1072;&#1090;&#1077;&#1083;&#1080;%20&#1080;&#1079;%20&#1085;&#1086;&#1088;&#1084;&#1072;&#1090;&#1080;&#1074;&#1085;&#1099;&#1093;%20&#1076;&#1086;&#1082;&#1091;&#1084;&#1077;&#1085;&#1090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avinarik\Google%20&#1044;&#1080;&#1089;&#1082;\&#1056;&#1072;&#1073;&#1086;&#1090;&#1072;\&#1060;&#1080;&#1085;&#1072;&#1085;&#1089;&#1080;&#1088;&#1086;&#1074;&#1072;&#1085;&#1080;&#1077;%20&#1074;&#1099;&#1089;&#1096;&#1077;&#1075;&#1086;%20&#1086;&#1073;&#1088;&#1072;&#1079;&#1086;&#1074;&#1072;&#1085;&#1080;&#1103;\&#1055;&#1086;&#1082;&#1072;&#1079;&#1072;&#1090;&#1077;&#1083;&#1080;%20&#1080;&#1079;%20&#1085;&#1086;&#1088;&#1084;&#1072;&#1090;&#1080;&#1074;&#1085;&#1099;&#1093;%20&#1076;&#1086;&#1082;&#1091;&#1084;&#1077;&#1085;&#1090;&#1086;&#1074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7131808415437091"/>
          <c:y val="0.14486268009022077"/>
          <c:w val="0.38345693929870112"/>
          <c:h val="0.62812114777787664"/>
        </c:manualLayout>
      </c:layout>
      <c:barChart>
        <c:barDir val="bar"/>
        <c:grouping val="percentStacked"/>
        <c:varyColors val="0"/>
        <c:ser>
          <c:idx val="2"/>
          <c:order val="0"/>
          <c:tx>
            <c:v>Min</c:v>
          </c:tx>
          <c:invertIfNegative val="0"/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1'!$B$4:$B$13</c:f>
              <c:numCache>
                <c:formatCode>General</c:formatCode>
                <c:ptCount val="10"/>
                <c:pt idx="0">
                  <c:v>13</c:v>
                </c:pt>
                <c:pt idx="1">
                  <c:v>13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v>Avg</c:v>
          </c:tx>
          <c:invertIfNegative val="0"/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1'!$C$4:$C$13</c:f>
              <c:numCache>
                <c:formatCode>General</c:formatCode>
                <c:ptCount val="10"/>
                <c:pt idx="0">
                  <c:v>18</c:v>
                </c:pt>
                <c:pt idx="1">
                  <c:v>19</c:v>
                </c:pt>
                <c:pt idx="2">
                  <c:v>22</c:v>
                </c:pt>
                <c:pt idx="3">
                  <c:v>17</c:v>
                </c:pt>
                <c:pt idx="4">
                  <c:v>21</c:v>
                </c:pt>
                <c:pt idx="5">
                  <c:v>13</c:v>
                </c:pt>
                <c:pt idx="6">
                  <c:v>17</c:v>
                </c:pt>
                <c:pt idx="7">
                  <c:v>18</c:v>
                </c:pt>
                <c:pt idx="8">
                  <c:v>14</c:v>
                </c:pt>
                <c:pt idx="9">
                  <c:v>14</c:v>
                </c:pt>
              </c:numCache>
            </c:numRef>
          </c:val>
        </c:ser>
        <c:ser>
          <c:idx val="0"/>
          <c:order val="2"/>
          <c:tx>
            <c:v>Max</c:v>
          </c:tx>
          <c:invertIfNegative val="0"/>
          <c:cat>
            <c:strRef>
              <c:f>'Question 1'!$A$4:$A$13</c:f>
              <c:strCache>
                <c:ptCount val="10"/>
                <c:pt idx="0">
                  <c:v>Национальный исследовательский ядерный университет "МИФИ"</c:v>
                </c:pt>
                <c:pt idx="1">
                  <c:v>Российская экономическая школа</c:v>
                </c:pt>
                <c:pt idx="2">
                  <c:v>Российский экономический университет им. Г.В. Плеханова</c:v>
                </c:pt>
                <c:pt idx="3">
                  <c:v>Моcковский государственный институт международных отношений</c:v>
                </c:pt>
                <c:pt idx="4">
                  <c:v>Государственный университет управления</c:v>
                </c:pt>
                <c:pt idx="5">
                  <c:v>Финансовый университет при Правительстве РФ</c:v>
                </c:pt>
                <c:pt idx="6">
                  <c:v>Московский физико-технический институт (государственный университет)</c:v>
                </c:pt>
                <c:pt idx="7">
                  <c:v>Московский государственный технический университет им. Н.Э. Баумана</c:v>
                </c:pt>
                <c:pt idx="8">
                  <c:v>Национальный исследовательский университет Высшая школа экономики</c:v>
                </c:pt>
                <c:pt idx="9">
                  <c:v>Московский государственный университет им. М.В.Ломоносова</c:v>
                </c:pt>
              </c:strCache>
            </c:strRef>
          </c:cat>
          <c:val>
            <c:numRef>
              <c:f>'Question 1'!$D$4:$D$13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021200"/>
        <c:axId val="157015320"/>
      </c:barChart>
      <c:catAx>
        <c:axId val="15702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ru-RU"/>
          </a:p>
        </c:txPr>
        <c:crossAx val="157015320"/>
        <c:crosses val="autoZero"/>
        <c:auto val="1"/>
        <c:lblAlgn val="ctr"/>
        <c:lblOffset val="100"/>
        <c:tickMarkSkip val="1"/>
        <c:noMultiLvlLbl val="0"/>
      </c:catAx>
      <c:valAx>
        <c:axId val="1570153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702120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9079876505324479"/>
          <c:y val="0.37647112889351031"/>
          <c:w val="5.1569178852643491E-2"/>
          <c:h val="0.1689991905217465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917215778613597"/>
          <c:y val="0.101731621790747"/>
          <c:w val="0.51583346186993195"/>
          <c:h val="0.84417522129048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3812515977189199"/>
                  <c:y val="-0.1435080621316789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732612260641893E-2"/>
                  <c:y val="-4.773246709131780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0764631434985E-2"/>
                  <c:y val="-4.518830466291579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910323082094097E-2"/>
                  <c:y val="0.14111649466199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6</c:v>
                </c:pt>
                <c:pt idx="2">
                  <c:v>4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917215778613597"/>
          <c:y val="0.101731621790747"/>
          <c:w val="0.51583346186993195"/>
          <c:h val="0.84417522129048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00331695051414"/>
                  <c:y val="-0.1829793361802289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647550590687004E-2"/>
                  <c:y val="1.648490254459410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176030063542E-2"/>
                  <c:y val="1.9351940357259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706202980744696E-2"/>
                  <c:y val="0.10375111501021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Доля расходов</a:t>
            </a:r>
            <a:r>
              <a:rPr lang="ru-RU" sz="1600" baseline="0" dirty="0">
                <a:solidFill>
                  <a:schemeClr val="bg1"/>
                </a:solidFill>
              </a:rPr>
              <a:t> на образование </a:t>
            </a:r>
            <a:r>
              <a:rPr lang="ru-RU" sz="1600" dirty="0">
                <a:solidFill>
                  <a:schemeClr val="bg1"/>
                </a:solidFill>
              </a:rPr>
              <a:t>в общем объеме расходов </a:t>
            </a:r>
          </a:p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Федерального бюджета (ФБ)</a:t>
            </a:r>
          </a:p>
        </c:rich>
      </c:tx>
      <c:layout>
        <c:manualLayout>
          <c:xMode val="edge"/>
          <c:yMode val="edge"/>
          <c:x val="0.1870300370395081"/>
          <c:y val="1.537670572441566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976320655112684E-2"/>
          <c:y val="0.21146615603714258"/>
          <c:w val="0.70128469567091711"/>
          <c:h val="0.72988616835809583"/>
        </c:manualLayout>
      </c:layout>
      <c:areaChart>
        <c:grouping val="standard"/>
        <c:varyColors val="0"/>
        <c:ser>
          <c:idx val="0"/>
          <c:order val="0"/>
          <c:tx>
            <c:strRef>
              <c:f>'Изменения в финансировании 2015'!$M$52</c:f>
              <c:strCache>
                <c:ptCount val="1"/>
                <c:pt idx="0">
                  <c:v>Расходы на образование в ФБ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4.0832356330791648E-3"/>
                  <c:y val="-0.3309783485431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429227584261551E-17"/>
                  <c:y val="-0.3541468329411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457795981935355E-2"/>
                  <c:y val="-0.30780986414511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832356330790884E-3"/>
                  <c:y val="-0.28133159626166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c:spPr>
            <c:txPr>
              <a:bodyPr anchor="t" anchorCtr="0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'Изменения в финансировании 2015'!$N$51:$Q$51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'Изменения в финансировании 2015'!$N$52:$Q$52</c:f>
              <c:numCache>
                <c:formatCode>0.0"%"</c:formatCode>
                <c:ptCount val="4"/>
                <c:pt idx="0">
                  <c:v>4.6827369465828559</c:v>
                </c:pt>
                <c:pt idx="1">
                  <c:v>5.0384633505326182</c:v>
                </c:pt>
                <c:pt idx="2">
                  <c:v>4.3037016584426162</c:v>
                </c:pt>
                <c:pt idx="3">
                  <c:v>3.9573216765445198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00384"/>
        <c:axId val="159201560"/>
      </c:areaChart>
      <c:lineChart>
        <c:grouping val="standard"/>
        <c:varyColors val="0"/>
        <c:ser>
          <c:idx val="1"/>
          <c:order val="1"/>
          <c:tx>
            <c:strRef>
              <c:f>'Изменения в финансировании 2015'!$M$53</c:f>
              <c:strCache>
                <c:ptCount val="1"/>
                <c:pt idx="0">
                  <c:v>Расходы на высшее образование в ФБ</c:v>
                </c:pt>
              </c:strCache>
            </c:strRef>
          </c:tx>
          <c:spPr>
            <a:ln w="34925" cap="rnd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74912069771244E-2"/>
                  <c:y val="3.640761833974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873974147331323E-2"/>
                  <c:y val="3.6407618339744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832356330791665E-2"/>
                  <c:y val="3.3097834854313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832356330791533E-2"/>
                  <c:y val="3.309783485431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9050">
                <a:solidFill>
                  <a:srgbClr val="7030A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'Изменения в финансировании 2015'!$N$51:$Q$51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'Изменения в финансировании 2015'!$N$53:$Q$53</c:f>
              <c:numCache>
                <c:formatCode>0.0"%"</c:formatCode>
                <c:ptCount val="4"/>
                <c:pt idx="0">
                  <c:v>3.4752031921275397</c:v>
                </c:pt>
                <c:pt idx="1">
                  <c:v>3.7142240197876402</c:v>
                </c:pt>
                <c:pt idx="2">
                  <c:v>3.3590872393479132</c:v>
                </c:pt>
                <c:pt idx="3">
                  <c:v>3.3732815184741392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00384"/>
        <c:axId val="159201560"/>
      </c:lineChart>
      <c:catAx>
        <c:axId val="1592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01560"/>
        <c:crosses val="autoZero"/>
        <c:auto val="1"/>
        <c:lblAlgn val="ctr"/>
        <c:lblOffset val="100"/>
        <c:noMultiLvlLbl val="0"/>
      </c:catAx>
      <c:valAx>
        <c:axId val="159201560"/>
        <c:scaling>
          <c:orientation val="minMax"/>
          <c:max val="5.5"/>
          <c:min val="0"/>
        </c:scaling>
        <c:delete val="0"/>
        <c:axPos val="l"/>
        <c:majorGridlines/>
        <c:numFmt formatCode="0&quot;%&quot;" sourceLinked="0"/>
        <c:majorTickMark val="out"/>
        <c:minorTickMark val="none"/>
        <c:tickLblPos val="nextTo"/>
        <c:crossAx val="15920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84962491608056"/>
          <c:y val="0.43226629862073107"/>
          <c:w val="0.21526257274118021"/>
          <c:h val="0.27214137614250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Расходы на образование в Федеральном бюджете 2008-2015</a:t>
            </a:r>
            <a:r>
              <a:rPr lang="ru-RU" sz="1600" baseline="0" dirty="0">
                <a:solidFill>
                  <a:schemeClr val="bg1"/>
                </a:solidFill>
              </a:rPr>
              <a:t> гг. в реальных ценах</a:t>
            </a:r>
            <a:endParaRPr lang="ru-RU" sz="16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85202280749408E-2"/>
          <c:y val="0.17625759761134294"/>
          <c:w val="0.64480470938931667"/>
          <c:h val="0.76199800546070062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'Изменения в финансировании 2015'!$A$133</c:f>
              <c:strCache>
                <c:ptCount val="1"/>
                <c:pt idx="0">
                  <c:v>Высшее и послевузовское профессиональное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'Изменения в финансировании 2015'!$B$133:$I$133</c:f>
              <c:numCache>
                <c:formatCode>#,##0.00</c:formatCode>
                <c:ptCount val="8"/>
                <c:pt idx="0">
                  <c:v>270730.11935636</c:v>
                </c:pt>
                <c:pt idx="1">
                  <c:v>323253.00699315005</c:v>
                </c:pt>
                <c:pt idx="2">
                  <c:v>351448.67323662998</c:v>
                </c:pt>
                <c:pt idx="3">
                  <c:v>382083.25975479989</c:v>
                </c:pt>
                <c:pt idx="4">
                  <c:v>448126.99104464002</c:v>
                </c:pt>
                <c:pt idx="5">
                  <c:v>495586.00050446996</c:v>
                </c:pt>
                <c:pt idx="6">
                  <c:v>498172.83750000002</c:v>
                </c:pt>
                <c:pt idx="7">
                  <c:v>513246.28560000041</c:v>
                </c:pt>
              </c:numCache>
            </c:numRef>
          </c:val>
        </c:ser>
        <c:ser>
          <c:idx val="1"/>
          <c:order val="1"/>
          <c:tx>
            <c:strRef>
              <c:f>'Изменения в финансировании 2015'!$A$130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val>
            <c:numRef>
              <c:f>'Изменения в финансировании 2015'!$B$130:$I$130</c:f>
              <c:numCache>
                <c:formatCode>#,##0.00</c:formatCode>
                <c:ptCount val="8"/>
                <c:pt idx="0">
                  <c:v>4065.0702734800002</c:v>
                </c:pt>
                <c:pt idx="1">
                  <c:v>4936.9192158700007</c:v>
                </c:pt>
                <c:pt idx="2">
                  <c:v>5645.0150215900057</c:v>
                </c:pt>
                <c:pt idx="3">
                  <c:v>55661.23291757</c:v>
                </c:pt>
                <c:pt idx="4">
                  <c:v>89586.635702930158</c:v>
                </c:pt>
                <c:pt idx="5">
                  <c:v>67044.663353169948</c:v>
                </c:pt>
                <c:pt idx="6">
                  <c:v>30192.234199999999</c:v>
                </c:pt>
                <c:pt idx="7">
                  <c:v>35246.503000000004</c:v>
                </c:pt>
              </c:numCache>
            </c:numRef>
          </c:val>
        </c:ser>
        <c:ser>
          <c:idx val="0"/>
          <c:order val="2"/>
          <c:tx>
            <c:strRef>
              <c:f>'Изменения в финансировании 2015'!$A$129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2015'!$B$129:$I$129</c:f>
              <c:numCache>
                <c:formatCode>#,##0.00</c:formatCode>
                <c:ptCount val="8"/>
                <c:pt idx="0">
                  <c:v>3530.5626494099961</c:v>
                </c:pt>
                <c:pt idx="1">
                  <c:v>3891.2369612099997</c:v>
                </c:pt>
                <c:pt idx="2">
                  <c:v>4179.0085322800005</c:v>
                </c:pt>
                <c:pt idx="3">
                  <c:v>5351.2519332700003</c:v>
                </c:pt>
                <c:pt idx="4">
                  <c:v>6948.3392650900014</c:v>
                </c:pt>
                <c:pt idx="5">
                  <c:v>57732.80716348</c:v>
                </c:pt>
                <c:pt idx="6">
                  <c:v>55831.554600000003</c:v>
                </c:pt>
                <c:pt idx="7">
                  <c:v>14961.652699999988</c:v>
                </c:pt>
              </c:numCache>
            </c:numRef>
          </c:val>
        </c:ser>
        <c:ser>
          <c:idx val="7"/>
          <c:order val="3"/>
          <c:tx>
            <c:strRef>
              <c:f>'Изменения в финансировании 2015'!$A$137</c:f>
              <c:strCache>
                <c:ptCount val="1"/>
                <c:pt idx="0">
                  <c:v>Начальное профессиональное образование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'Изменения в финансировании 2015'!$B$137:$I$137</c:f>
              <c:numCache>
                <c:formatCode>#,##0.00</c:formatCode>
                <c:ptCount val="8"/>
                <c:pt idx="0">
                  <c:v>11470.95427572</c:v>
                </c:pt>
                <c:pt idx="1">
                  <c:v>13163.51398856</c:v>
                </c:pt>
                <c:pt idx="2">
                  <c:v>3067.2086915999967</c:v>
                </c:pt>
                <c:pt idx="3">
                  <c:v>3916.4959123900039</c:v>
                </c:pt>
                <c:pt idx="4">
                  <c:v>4955.3024993300005</c:v>
                </c:pt>
                <c:pt idx="5">
                  <c:v>4804.7045057999994</c:v>
                </c:pt>
              </c:numCache>
            </c:numRef>
          </c:val>
        </c:ser>
        <c:ser>
          <c:idx val="2"/>
          <c:order val="4"/>
          <c:tx>
            <c:strRef>
              <c:f>'Изменения в финансировании 2015'!$A$131</c:f>
              <c:strCache>
                <c:ptCount val="1"/>
                <c:pt idx="0">
                  <c:v>Среднее профессиональное образование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'Изменения в финансировании 2015'!$B$131:$I$131</c:f>
              <c:numCache>
                <c:formatCode>#,##0.00</c:formatCode>
                <c:ptCount val="8"/>
                <c:pt idx="0">
                  <c:v>33641.313217450079</c:v>
                </c:pt>
                <c:pt idx="1">
                  <c:v>37583.153238500003</c:v>
                </c:pt>
                <c:pt idx="2">
                  <c:v>32094.281556319977</c:v>
                </c:pt>
                <c:pt idx="3">
                  <c:v>35200.232430759985</c:v>
                </c:pt>
                <c:pt idx="4">
                  <c:v>5147.5159316000054</c:v>
                </c:pt>
                <c:pt idx="5">
                  <c:v>4511.8387659299997</c:v>
                </c:pt>
                <c:pt idx="6">
                  <c:v>10009.71380000001</c:v>
                </c:pt>
                <c:pt idx="7">
                  <c:v>8884.7789999999859</c:v>
                </c:pt>
              </c:numCache>
            </c:numRef>
          </c:val>
        </c:ser>
        <c:ser>
          <c:idx val="3"/>
          <c:order val="5"/>
          <c:tx>
            <c:strRef>
              <c:f>'Изменения в финансировании 2015'!$A$132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'Изменения в финансировании 2015'!$B$132:$I$132</c:f>
              <c:numCache>
                <c:formatCode>#,##0.00</c:formatCode>
                <c:ptCount val="8"/>
                <c:pt idx="0">
                  <c:v>3940.1872932800002</c:v>
                </c:pt>
                <c:pt idx="1">
                  <c:v>4673.1157019500024</c:v>
                </c:pt>
                <c:pt idx="2">
                  <c:v>4839.1359743900002</c:v>
                </c:pt>
                <c:pt idx="3">
                  <c:v>5680.95392111</c:v>
                </c:pt>
                <c:pt idx="4">
                  <c:v>6379.8832736600034</c:v>
                </c:pt>
                <c:pt idx="5">
                  <c:v>6773.7852558700006</c:v>
                </c:pt>
                <c:pt idx="6">
                  <c:v>8089.3405000000002</c:v>
                </c:pt>
                <c:pt idx="7">
                  <c:v>7457.5165000000034</c:v>
                </c:pt>
              </c:numCache>
            </c:numRef>
          </c:val>
        </c:ser>
        <c:ser>
          <c:idx val="4"/>
          <c:order val="6"/>
          <c:tx>
            <c:strRef>
              <c:f>'Изменения в финансировании 2015'!$A$134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val>
            <c:numRef>
              <c:f>'Изменения в финансировании 2015'!$B$134:$I$134</c:f>
              <c:numCache>
                <c:formatCode>#,##0.00</c:formatCode>
                <c:ptCount val="8"/>
                <c:pt idx="0">
                  <c:v>588.41352002999997</c:v>
                </c:pt>
                <c:pt idx="1">
                  <c:v>863.08314103000055</c:v>
                </c:pt>
                <c:pt idx="2">
                  <c:v>648.96005366999998</c:v>
                </c:pt>
                <c:pt idx="3">
                  <c:v>609.82904889999907</c:v>
                </c:pt>
                <c:pt idx="4">
                  <c:v>5415.0405364600056</c:v>
                </c:pt>
                <c:pt idx="5">
                  <c:v>5592.0595851800008</c:v>
                </c:pt>
                <c:pt idx="6">
                  <c:v>7255.9220000000014</c:v>
                </c:pt>
                <c:pt idx="7">
                  <c:v>956.3577999999992</c:v>
                </c:pt>
              </c:numCache>
            </c:numRef>
          </c:val>
        </c:ser>
        <c:ser>
          <c:idx val="5"/>
          <c:order val="7"/>
          <c:tx>
            <c:strRef>
              <c:f>'Изменения в финансировании 2015'!$A$135</c:f>
              <c:strCache>
                <c:ptCount val="1"/>
                <c:pt idx="0">
                  <c:v>Прикладные научные исследования в области образования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val>
            <c:numRef>
              <c:f>'Изменения в финансировании 2015'!$B$135:$I$135</c:f>
              <c:numCache>
                <c:formatCode>#,##0.00</c:formatCode>
                <c:ptCount val="8"/>
                <c:pt idx="0">
                  <c:v>1952.5406995000001</c:v>
                </c:pt>
                <c:pt idx="1">
                  <c:v>5944.1360303700003</c:v>
                </c:pt>
                <c:pt idx="2">
                  <c:v>15646.038712250011</c:v>
                </c:pt>
                <c:pt idx="3">
                  <c:v>20086.525248650003</c:v>
                </c:pt>
                <c:pt idx="4">
                  <c:v>13553.788298490002</c:v>
                </c:pt>
                <c:pt idx="5">
                  <c:v>8635.8688016999859</c:v>
                </c:pt>
                <c:pt idx="6">
                  <c:v>15338.570100000001</c:v>
                </c:pt>
                <c:pt idx="7">
                  <c:v>13060.351099999985</c:v>
                </c:pt>
              </c:numCache>
            </c:numRef>
          </c:val>
        </c:ser>
        <c:ser>
          <c:idx val="6"/>
          <c:order val="8"/>
          <c:tx>
            <c:strRef>
              <c:f>'Изменения в финансировании 2015'!$A$136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'Изменения в финансировании 2015'!$B$136:$I$136</c:f>
              <c:numCache>
                <c:formatCode>#,##0.00</c:formatCode>
                <c:ptCount val="8"/>
                <c:pt idx="0">
                  <c:v>15162.69669287</c:v>
                </c:pt>
                <c:pt idx="1">
                  <c:v>11614.055617179993</c:v>
                </c:pt>
                <c:pt idx="2">
                  <c:v>11195.664893579999</c:v>
                </c:pt>
                <c:pt idx="3">
                  <c:v>22588.009581409977</c:v>
                </c:pt>
                <c:pt idx="4">
                  <c:v>23724.812091</c:v>
                </c:pt>
                <c:pt idx="5">
                  <c:v>21596.488799850027</c:v>
                </c:pt>
                <c:pt idx="6">
                  <c:v>13374.6636</c:v>
                </c:pt>
                <c:pt idx="7">
                  <c:v>8294.8100999999879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04304"/>
        <c:axId val="159201952"/>
      </c:barChart>
      <c:catAx>
        <c:axId val="15920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9201952"/>
        <c:crosses val="autoZero"/>
        <c:auto val="1"/>
        <c:lblAlgn val="ctr"/>
        <c:lblOffset val="100"/>
        <c:noMultiLvlLbl val="0"/>
      </c:catAx>
      <c:valAx>
        <c:axId val="159201952"/>
        <c:scaling>
          <c:orientation val="minMax"/>
          <c:max val="7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3.6410642802221338E-2"/>
              <c:y val="0.9513150267849415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920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46084078081598"/>
          <c:y val="0.1740681283530614"/>
          <c:w val="0.24273505063517847"/>
          <c:h val="0.825931871646938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solidFill>
                  <a:schemeClr val="bg1"/>
                </a:solidFill>
                <a:effectLst/>
              </a:rPr>
              <a:t>Структура расходов на образование в Федеральном бюджете 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ru-RU" sz="1800" b="1" i="0" baseline="0" dirty="0" smtClean="0">
                <a:solidFill>
                  <a:schemeClr val="bg1"/>
                </a:solidFill>
                <a:effectLst/>
              </a:rPr>
              <a:t>на  2012-2015 гг. </a:t>
            </a:r>
            <a:endParaRPr lang="ru-RU" dirty="0">
              <a:solidFill>
                <a:schemeClr val="bg1"/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575198393640008E-2"/>
          <c:y val="0.20454459810228459"/>
          <c:w val="0.61768349487166152"/>
          <c:h val="0.74412281116351375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'Изменения в финансировании 2015'!$A$78</c:f>
              <c:strCache>
                <c:ptCount val="1"/>
                <c:pt idx="0">
                  <c:v>Высшее и послевузовское профессиональное образование </c:v>
                </c:pt>
              </c:strCache>
            </c:strRef>
          </c:tx>
          <c:invertIfNegative val="0"/>
          <c:dLbls>
            <c:numFmt formatCode="0.0&quot;%&quot;" sourceLinked="0"/>
            <c:spPr>
              <a:solidFill>
                <a:schemeClr val="bg1"/>
              </a:solidFill>
              <a:ln w="19050">
                <a:solidFill>
                  <a:schemeClr val="accent6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2015'!$B$78:$E$78</c:f>
              <c:numCache>
                <c:formatCode>#,##0.00" %"</c:formatCode>
                <c:ptCount val="4"/>
                <c:pt idx="0">
                  <c:v>74.213077347073749</c:v>
                </c:pt>
                <c:pt idx="1">
                  <c:v>73.717396781203476</c:v>
                </c:pt>
                <c:pt idx="2">
                  <c:v>78.051117524802322</c:v>
                </c:pt>
                <c:pt idx="3">
                  <c:v>84.893429705465664</c:v>
                </c:pt>
              </c:numCache>
            </c:numRef>
          </c:val>
        </c:ser>
        <c:ser>
          <c:idx val="1"/>
          <c:order val="1"/>
          <c:tx>
            <c:strRef>
              <c:f>'Изменения в финансировании 2015'!$A$74</c:f>
              <c:strCache>
                <c:ptCount val="1"/>
                <c:pt idx="0">
                  <c:v>Общее образование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2015'!$B$74:$E$74</c:f>
              <c:numCache>
                <c:formatCode>#,##0.00" %"</c:formatCode>
                <c:ptCount val="4"/>
                <c:pt idx="0">
                  <c:v>14.836196117504969</c:v>
                </c:pt>
                <c:pt idx="1">
                  <c:v>9.9727555771084919</c:v>
                </c:pt>
                <c:pt idx="2">
                  <c:v>4.7303615181157985</c:v>
                </c:pt>
                <c:pt idx="3">
                  <c:v>6.0779623195156995</c:v>
                </c:pt>
              </c:numCache>
            </c:numRef>
          </c:val>
        </c:ser>
        <c:ser>
          <c:idx val="0"/>
          <c:order val="2"/>
          <c:tx>
            <c:strRef>
              <c:f>'Изменения в финансировании 2015'!$A$73</c:f>
              <c:strCache>
                <c:ptCount val="1"/>
                <c:pt idx="0">
                  <c:v>Дошкольное образование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2015'!$B$73:$E$73</c:f>
              <c:numCache>
                <c:formatCode>#,##0.00" %"</c:formatCode>
                <c:ptCount val="4"/>
                <c:pt idx="0">
                  <c:v>1.1506953377473899</c:v>
                </c:pt>
                <c:pt idx="1">
                  <c:v>8.5876361491865207</c:v>
                </c:pt>
                <c:pt idx="2">
                  <c:v>8.7473962882952581</c:v>
                </c:pt>
                <c:pt idx="3">
                  <c:v>2.4859346992959752</c:v>
                </c:pt>
              </c:numCache>
            </c:numRef>
          </c:val>
        </c:ser>
        <c:ser>
          <c:idx val="2"/>
          <c:order val="3"/>
          <c:tx>
            <c:strRef>
              <c:f>'Изменения в финансировании 2015'!$A$75</c:f>
              <c:strCache>
                <c:ptCount val="1"/>
                <c:pt idx="0">
                  <c:v>Начальное профессиональное образование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2015'!$B$75:$E$75</c:f>
              <c:numCache>
                <c:formatCode>#,##0.00" %"</c:formatCode>
                <c:ptCount val="4"/>
                <c:pt idx="0">
                  <c:v>0.8206340055609197</c:v>
                </c:pt>
                <c:pt idx="1">
                  <c:v>0.71000000000000063</c:v>
                </c:pt>
              </c:numCache>
            </c:numRef>
          </c:val>
        </c:ser>
        <c:ser>
          <c:idx val="3"/>
          <c:order val="4"/>
          <c:tx>
            <c:strRef>
              <c:f>'Изменения в финансировании 2015'!$A$76</c:f>
              <c:strCache>
                <c:ptCount val="1"/>
                <c:pt idx="0">
                  <c:v>Среднее профессиональное образование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2015'!$B$76:$E$76</c:f>
              <c:numCache>
                <c:formatCode>#,##0.00" %"</c:formatCode>
                <c:ptCount val="4"/>
                <c:pt idx="0">
                  <c:v>0.85246594293864153</c:v>
                </c:pt>
                <c:pt idx="1">
                  <c:v>0.67112672307594168</c:v>
                </c:pt>
                <c:pt idx="2">
                  <c:v>1.5682696634246638</c:v>
                </c:pt>
                <c:pt idx="3">
                  <c:v>1.4155830353233656</c:v>
                </c:pt>
              </c:numCache>
            </c:numRef>
          </c:val>
        </c:ser>
        <c:ser>
          <c:idx val="4"/>
          <c:order val="5"/>
          <c:tx>
            <c:strRef>
              <c:f>'Изменения в финансировании 2015'!$A$77</c:f>
              <c:strCache>
                <c:ptCount val="1"/>
                <c:pt idx="0">
                  <c:v>Профессиональная подготовка, переподготовка и повышение квалификации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2015'!$B$77:$E$77</c:f>
              <c:numCache>
                <c:formatCode>#,##0.00" %"</c:formatCode>
                <c:ptCount val="4"/>
                <c:pt idx="0">
                  <c:v>1.0565549058977961</c:v>
                </c:pt>
                <c:pt idx="1">
                  <c:v>1.007586604361981</c:v>
                </c:pt>
                <c:pt idx="2">
                  <c:v>1.2673956075809574</c:v>
                </c:pt>
                <c:pt idx="3">
                  <c:v>1.2487408748448841</c:v>
                </c:pt>
              </c:numCache>
            </c:numRef>
          </c:val>
        </c:ser>
        <c:ser>
          <c:idx val="6"/>
          <c:order val="6"/>
          <c:tx>
            <c:strRef>
              <c:f>'Изменения в финансировании 2015'!$A$79</c:f>
              <c:strCache>
                <c:ptCount val="1"/>
                <c:pt idx="0">
                  <c:v>Молодежная политика и оздоровление детей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2015'!$B$79:$E$79</c:f>
              <c:numCache>
                <c:formatCode>#,##0.00" %"</c:formatCode>
                <c:ptCount val="4"/>
                <c:pt idx="0">
                  <c:v>0.89676995628637401</c:v>
                </c:pt>
                <c:pt idx="1">
                  <c:v>0.83180734493150266</c:v>
                </c:pt>
                <c:pt idx="2">
                  <c:v>1.13681995111345</c:v>
                </c:pt>
                <c:pt idx="3">
                  <c:v>0.18132567523640697</c:v>
                </c:pt>
              </c:numCache>
            </c:numRef>
          </c:val>
        </c:ser>
        <c:ser>
          <c:idx val="7"/>
          <c:order val="7"/>
          <c:tx>
            <c:strRef>
              <c:f>'Изменения в финансировании 2015'!$A$80</c:f>
              <c:strCache>
                <c:ptCount val="1"/>
                <c:pt idx="0">
                  <c:v>Прикладные научные исследования в сфере образования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2015'!$B$80:$E$80</c:f>
              <c:numCache>
                <c:formatCode>#,##0.00" %"</c:formatCode>
                <c:ptCount val="4"/>
                <c:pt idx="0">
                  <c:v>2.2446055681602601</c:v>
                </c:pt>
                <c:pt idx="1">
                  <c:v>1.2845676963378876</c:v>
                </c:pt>
                <c:pt idx="2">
                  <c:v>2.4031670284261937</c:v>
                </c:pt>
                <c:pt idx="3">
                  <c:v>2.3099780470286873</c:v>
                </c:pt>
              </c:numCache>
            </c:numRef>
          </c:val>
        </c:ser>
        <c:ser>
          <c:idx val="8"/>
          <c:order val="8"/>
          <c:tx>
            <c:strRef>
              <c:f>'Изменения в финансировании 2015'!$A$81</c:f>
              <c:strCache>
                <c:ptCount val="1"/>
                <c:pt idx="0">
                  <c:v>Другие вопросы в сфере образования </c:v>
                </c:pt>
              </c:strCache>
            </c:strRef>
          </c:tx>
          <c:invertIfNegative val="0"/>
          <c:cat>
            <c:strRef>
              <c:f>'Изменения в финансировании 2015'!$B$72:$E$72</c:f>
              <c:strCache>
                <c:ptCount val="4"/>
                <c:pt idx="0">
                  <c:v>2012 г. 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'Изменения в финансировании 2015'!$B$81:$E$81</c:f>
              <c:numCache>
                <c:formatCode>#,##0.00" %"</c:formatCode>
                <c:ptCount val="4"/>
                <c:pt idx="0">
                  <c:v>3.9290008188299095</c:v>
                </c:pt>
                <c:pt idx="1">
                  <c:v>3.2124332251491783</c:v>
                </c:pt>
                <c:pt idx="2">
                  <c:v>2.0954724182413798</c:v>
                </c:pt>
                <c:pt idx="3">
                  <c:v>1.3870456432893319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02344"/>
        <c:axId val="159202736"/>
      </c:barChart>
      <c:catAx>
        <c:axId val="1592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202736"/>
        <c:crosses val="autoZero"/>
        <c:auto val="1"/>
        <c:lblAlgn val="ctr"/>
        <c:lblOffset val="100"/>
        <c:noMultiLvlLbl val="0"/>
      </c:catAx>
      <c:valAx>
        <c:axId val="159202736"/>
        <c:scaling>
          <c:orientation val="minMax"/>
          <c:max val="100"/>
        </c:scaling>
        <c:delete val="0"/>
        <c:axPos val="l"/>
        <c:majorGridlines/>
        <c:numFmt formatCode="#,##0&quot; %&quot;" sourceLinked="0"/>
        <c:majorTickMark val="out"/>
        <c:minorTickMark val="none"/>
        <c:tickLblPos val="nextTo"/>
        <c:crossAx val="159202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34295730727956"/>
          <c:y val="0.21626783125292146"/>
          <c:w val="0.31137737915210995"/>
          <c:h val="0.75103277882136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bg1"/>
                </a:solidFill>
              </a:rPr>
              <a:t>Расходы на высшее образование в Федеральном бюджете</a:t>
            </a:r>
          </a:p>
        </c:rich>
      </c:tx>
      <c:layout>
        <c:manualLayout>
          <c:xMode val="edge"/>
          <c:yMode val="edge"/>
          <c:x val="0.19764816468100271"/>
          <c:y val="4.37408103616066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80274726551616"/>
          <c:y val="0.25855348608195472"/>
          <c:w val="0.47982865082777326"/>
          <c:h val="0.69409941867989799"/>
        </c:manualLayout>
      </c:layout>
      <c:barChart>
        <c:barDir val="col"/>
        <c:grouping val="clustered"/>
        <c:varyColors val="0"/>
        <c:ser>
          <c:idx val="1"/>
          <c:order val="1"/>
          <c:tx>
            <c:v>Заложено в 384-ФЗ до внесения поправок</c:v>
          </c:tx>
          <c:invertIfNegative val="0"/>
          <c:dLbls>
            <c:dLbl>
              <c:idx val="7"/>
              <c:layout>
                <c:manualLayout>
                  <c:x val="0"/>
                  <c:y val="3.0652627423615859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'Изменения в финансировании 2015'!$B$138:$I$138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537354.61140000005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03912"/>
        <c:axId val="159204696"/>
      </c:barChart>
      <c:lineChart>
        <c:grouping val="standard"/>
        <c:varyColors val="0"/>
        <c:ser>
          <c:idx val="0"/>
          <c:order val="0"/>
          <c:tx>
            <c:v>В реальных ценах</c:v>
          </c:tx>
          <c:dLbls>
            <c:dLbl>
              <c:idx val="7"/>
              <c:layout/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bg1"/>
              </a:solidFill>
              <a:ln w="12700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2015'!$B$133:$I$133</c:f>
              <c:numCache>
                <c:formatCode>#,##0.00</c:formatCode>
                <c:ptCount val="8"/>
                <c:pt idx="0">
                  <c:v>270730.11935636</c:v>
                </c:pt>
                <c:pt idx="1">
                  <c:v>323253.00699315005</c:v>
                </c:pt>
                <c:pt idx="2">
                  <c:v>351448.67323662998</c:v>
                </c:pt>
                <c:pt idx="3">
                  <c:v>382083.25975479989</c:v>
                </c:pt>
                <c:pt idx="4">
                  <c:v>448126.99104464002</c:v>
                </c:pt>
                <c:pt idx="5">
                  <c:v>495586.00050446996</c:v>
                </c:pt>
                <c:pt idx="6">
                  <c:v>498172.83750000002</c:v>
                </c:pt>
                <c:pt idx="7">
                  <c:v>513246.2856000007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03912"/>
        <c:axId val="159204696"/>
      </c:lineChart>
      <c:lineChart>
        <c:grouping val="standard"/>
        <c:varyColors val="0"/>
        <c:ser>
          <c:idx val="2"/>
          <c:order val="2"/>
          <c:tx>
            <c:v>в % к ВВП</c:v>
          </c:tx>
          <c:dLbls>
            <c:dLbl>
              <c:idx val="0"/>
              <c:layout>
                <c:manualLayout>
                  <c:x val="-3.1623067949839614E-2"/>
                  <c:y val="3.3395789532743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192913385826812E-2"/>
                  <c:y val="-2.658452607279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605733739314126E-2"/>
                  <c:y val="4.427601738966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192913385826812E-2"/>
                  <c:y val="2.797600912929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308340175998511E-2"/>
                  <c:y val="-2.993177937394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26699756762597E-2"/>
                  <c:y val="-2.50843618958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771216097987819E-2"/>
                  <c:y val="3.339578953274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059200933216751E-2"/>
                  <c:y val="3.4972659800342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&quot;%&quot;" sourceLinked="0"/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'Изменения в финансировании 2015'!$B$139:$I$139</c:f>
              <c:numCache>
                <c:formatCode>0.00"%"</c:formatCode>
                <c:ptCount val="8"/>
                <c:pt idx="0">
                  <c:v>0.65588852998360003</c:v>
                </c:pt>
                <c:pt idx="1">
                  <c:v>0.83297133591383865</c:v>
                </c:pt>
                <c:pt idx="2">
                  <c:v>0.75892840544315265</c:v>
                </c:pt>
                <c:pt idx="3">
                  <c:v>0.68269107093137182</c:v>
                </c:pt>
                <c:pt idx="4">
                  <c:v>0.7207337615199283</c:v>
                </c:pt>
                <c:pt idx="5">
                  <c:v>0.74873108119215115</c:v>
                </c:pt>
                <c:pt idx="6">
                  <c:v>0.70189111993101883</c:v>
                </c:pt>
                <c:pt idx="7">
                  <c:v>0.70000000000000062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65376"/>
        <c:axId val="159205088"/>
      </c:lineChart>
      <c:catAx>
        <c:axId val="15920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04696"/>
        <c:crosses val="autoZero"/>
        <c:auto val="1"/>
        <c:lblAlgn val="ctr"/>
        <c:lblOffset val="100"/>
        <c:noMultiLvlLbl val="0"/>
      </c:catAx>
      <c:valAx>
        <c:axId val="159204696"/>
        <c:scaling>
          <c:orientation val="minMax"/>
          <c:max val="550000"/>
          <c:min val="25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3.2623656965574961E-2"/>
              <c:y val="0.969699622890930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59203912"/>
        <c:crosses val="autoZero"/>
        <c:crossBetween val="between"/>
      </c:valAx>
      <c:valAx>
        <c:axId val="15920508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к ВВП</a:t>
                </a:r>
              </a:p>
            </c:rich>
          </c:tx>
          <c:layout>
            <c:manualLayout>
              <c:xMode val="edge"/>
              <c:yMode val="edge"/>
              <c:x val="0.58695465789359036"/>
              <c:y val="0.91113987377608785"/>
            </c:manualLayout>
          </c:layout>
          <c:overlay val="0"/>
        </c:title>
        <c:numFmt formatCode="0.0&quot;%&quot;" sourceLinked="0"/>
        <c:majorTickMark val="out"/>
        <c:minorTickMark val="none"/>
        <c:tickLblPos val="nextTo"/>
        <c:crossAx val="219865376"/>
        <c:crosses val="max"/>
        <c:crossBetween val="between"/>
      </c:valAx>
      <c:catAx>
        <c:axId val="219865376"/>
        <c:scaling>
          <c:orientation val="minMax"/>
        </c:scaling>
        <c:delete val="1"/>
        <c:axPos val="b"/>
        <c:majorTickMark val="out"/>
        <c:minorTickMark val="none"/>
        <c:tickLblPos val="none"/>
        <c:crossAx val="1592050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8106575639853795"/>
          <c:y val="0.6322138287546899"/>
          <c:w val="0.27857308494638117"/>
          <c:h val="0.313983459907128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b="1" i="0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субсидии на госзадание (ГЗ),  2013-2015 гг.</a:t>
            </a:r>
            <a:endParaRPr lang="ru-RU" sz="1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132235010383621"/>
          <c:y val="4.23901832791310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110799646158113E-2"/>
          <c:y val="0.23240914680656657"/>
          <c:w val="0.58811988421185657"/>
          <c:h val="0.717516555138788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'Сводная все вузы'!$DL$4</c:f>
              <c:strCache>
                <c:ptCount val="1"/>
                <c:pt idx="0">
                  <c:v>Федеральные университеты и НИУ 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2700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'Сводная все вузы'!$DP$4:$DR$4</c:f>
              <c:numCache>
                <c:formatCode>0.0"%"</c:formatCode>
                <c:ptCount val="3"/>
                <c:pt idx="0">
                  <c:v>38.139073879494546</c:v>
                </c:pt>
                <c:pt idx="1">
                  <c:v>40.474236674470035</c:v>
                </c:pt>
                <c:pt idx="2">
                  <c:v>42.522241993214024</c:v>
                </c:pt>
              </c:numCache>
            </c:numRef>
          </c:val>
        </c:ser>
        <c:ser>
          <c:idx val="0"/>
          <c:order val="1"/>
          <c:tx>
            <c:strRef>
              <c:f>'Сводная все вузы'!$DL$3</c:f>
              <c:strCache>
                <c:ptCount val="1"/>
                <c:pt idx="0">
                  <c:v>Вузы подведоственные Минобрнауки, кроме НИУ и федеральных университетов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2700">
                <a:solidFill>
                  <a:srgbClr val="00B0F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'Сводная все вузы'!$DP$2:$DR$2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вузы'!$DP$3:$DR$3</c:f>
              <c:numCache>
                <c:formatCode>0.0"%"</c:formatCode>
                <c:ptCount val="3"/>
                <c:pt idx="0">
                  <c:v>61.860926120505461</c:v>
                </c:pt>
                <c:pt idx="1">
                  <c:v>59.525763325530036</c:v>
                </c:pt>
                <c:pt idx="2">
                  <c:v>57.477758006785983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71648"/>
        <c:axId val="219872040"/>
      </c:barChart>
      <c:catAx>
        <c:axId val="21987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72040"/>
        <c:crosses val="autoZero"/>
        <c:auto val="1"/>
        <c:lblAlgn val="ctr"/>
        <c:lblOffset val="100"/>
        <c:noMultiLvlLbl val="0"/>
      </c:catAx>
      <c:valAx>
        <c:axId val="219872040"/>
        <c:scaling>
          <c:orientation val="minMax"/>
          <c:max val="100"/>
        </c:scaling>
        <c:delete val="0"/>
        <c:axPos val="l"/>
        <c:majorGridlines/>
        <c:numFmt formatCode="0&quot;%&quot;" sourceLinked="0"/>
        <c:majorTickMark val="out"/>
        <c:minorTickMark val="none"/>
        <c:tickLblPos val="nextTo"/>
        <c:crossAx val="21987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9636849725983"/>
          <c:y val="0.44370108420006449"/>
          <c:w val="0.20656489638174491"/>
          <c:h val="0.4949283694998522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ru-RU" sz="1400" b="1" i="0" baseline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распределения субсидии в группе федеральных университетов и НИУ, 2013-2015 гг.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>
                <a:solidFill>
                  <a:schemeClr val="bg1"/>
                </a:solidFill>
              </a:defRPr>
            </a:pPr>
            <a:endParaRPr lang="ru-RU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2779372761193759"/>
          <c:y val="1.3170636279160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5121977953365E-2"/>
          <c:y val="0.19502078544529769"/>
          <c:w val="0.58673511174861837"/>
          <c:h val="0.755413997163398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'Сводная все вузы'!$S$66</c:f>
              <c:strCache>
                <c:ptCount val="1"/>
                <c:pt idx="0">
                  <c:v>Субсидия на государственное задание (ГЗ) на оказание гос. образовательных услуг ВО и СПО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5875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вузы'!$S$104:$U$104</c:f>
              <c:numCache>
                <c:formatCode>0.0"%"</c:formatCode>
                <c:ptCount val="3"/>
                <c:pt idx="0">
                  <c:v>62.981302679527005</c:v>
                </c:pt>
                <c:pt idx="1">
                  <c:v>66.076260353300214</c:v>
                </c:pt>
                <c:pt idx="2">
                  <c:v>81.853577247441805</c:v>
                </c:pt>
              </c:numCache>
            </c:numRef>
          </c:val>
        </c:ser>
        <c:ser>
          <c:idx val="1"/>
          <c:order val="1"/>
          <c:tx>
            <c:strRef>
              <c:f>'Сводная все вузы'!$V$66</c:f>
              <c:strCache>
                <c:ptCount val="1"/>
                <c:pt idx="0">
                  <c:v>Субсидия на ГЗ на оказание гос. образовательных услуг ОО, ДО и ДопО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вузы'!$V$104:$X$104</c:f>
              <c:numCache>
                <c:formatCode>0.0"%"</c:formatCode>
                <c:ptCount val="3"/>
                <c:pt idx="0">
                  <c:v>0.46247537889881668</c:v>
                </c:pt>
                <c:pt idx="1">
                  <c:v>0.76993127080259804</c:v>
                </c:pt>
                <c:pt idx="2">
                  <c:v>0.82986863369409425</c:v>
                </c:pt>
              </c:numCache>
            </c:numRef>
          </c:val>
        </c:ser>
        <c:ser>
          <c:idx val="2"/>
          <c:order val="2"/>
          <c:tx>
            <c:strRef>
              <c:f>'Сводная все вузы'!$Y$66</c:f>
              <c:strCache>
                <c:ptCount val="1"/>
                <c:pt idx="0">
                  <c:v>Субсидия на государственное задание (содержание имущества)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вузы'!$Y$104:$AA$104</c:f>
              <c:numCache>
                <c:formatCode>0.0"%"</c:formatCode>
                <c:ptCount val="3"/>
                <c:pt idx="0">
                  <c:v>9.6441183984418615</c:v>
                </c:pt>
                <c:pt idx="1">
                  <c:v>7.7007946215370158</c:v>
                </c:pt>
                <c:pt idx="2">
                  <c:v>11.23728969787029</c:v>
                </c:pt>
              </c:numCache>
            </c:numRef>
          </c:val>
        </c:ser>
        <c:ser>
          <c:idx val="3"/>
          <c:order val="3"/>
          <c:tx>
            <c:strRef>
              <c:f>'Сводная все вузы'!$AB$66</c:f>
              <c:strCache>
                <c:ptCount val="1"/>
                <c:pt idx="0">
                  <c:v>Субсидия на ГЗ на выполнение работ - прикладные и фундаментальные научные исследования и иные научные работы в рамках ГЗ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вузы'!$AB$104:$AD$104</c:f>
              <c:numCache>
                <c:formatCode>0.0"%"</c:formatCode>
                <c:ptCount val="3"/>
                <c:pt idx="0">
                  <c:v>3.5544570588866202</c:v>
                </c:pt>
                <c:pt idx="1">
                  <c:v>5.741120283003319</c:v>
                </c:pt>
                <c:pt idx="2">
                  <c:v>5.1713308642963796</c:v>
                </c:pt>
              </c:numCache>
            </c:numRef>
          </c:val>
        </c:ser>
        <c:ser>
          <c:idx val="4"/>
          <c:order val="4"/>
          <c:tx>
            <c:strRef>
              <c:f>'Сводная все вузы'!$AE$66</c:f>
              <c:strCache>
                <c:ptCount val="1"/>
                <c:pt idx="0">
                  <c:v>Субсидия на ГЗ на выполнение общественно-значимых мероприятий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вузы'!$AE$104:$AG$104</c:f>
              <c:numCache>
                <c:formatCode>0.0"%"</c:formatCode>
                <c:ptCount val="3"/>
                <c:pt idx="0">
                  <c:v>6.0871265518122355</c:v>
                </c:pt>
                <c:pt idx="1">
                  <c:v>9.358328711867749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'Сводная все вузы'!$AH$66</c:f>
              <c:strCache>
                <c:ptCount val="1"/>
                <c:pt idx="0">
                  <c:v>СМП ДВФУ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вузы'!$AH$104:$AJ$104</c:f>
              <c:numCache>
                <c:formatCode>0.0"%"</c:formatCode>
                <c:ptCount val="3"/>
                <c:pt idx="0">
                  <c:v>0</c:v>
                </c:pt>
                <c:pt idx="1">
                  <c:v>0.27795433012174658</c:v>
                </c:pt>
                <c:pt idx="2">
                  <c:v>0.9079335566972595</c:v>
                </c:pt>
              </c:numCache>
            </c:numRef>
          </c:val>
        </c:ser>
        <c:ser>
          <c:idx val="6"/>
          <c:order val="6"/>
          <c:tx>
            <c:strRef>
              <c:f>'Сводная все вузы'!$AK$66</c:f>
              <c:strCache>
                <c:ptCount val="1"/>
                <c:pt idx="0">
                  <c:v>Программы развития федеральных университетов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вузы'!$AK$104:$AM$104</c:f>
              <c:numCache>
                <c:formatCode>0.0"%"</c:formatCode>
                <c:ptCount val="3"/>
                <c:pt idx="0">
                  <c:v>9.2770077211978563</c:v>
                </c:pt>
                <c:pt idx="1">
                  <c:v>8.1718573055793495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'Сводная все вузы'!$AN$66</c:f>
              <c:strCache>
                <c:ptCount val="1"/>
                <c:pt idx="0">
                  <c:v>Налоги возмещенные Минфином России в 2014 году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вузы'!$AN$104:$AP$104</c:f>
              <c:numCache>
                <c:formatCode>0.0"%"</c:formatCode>
                <c:ptCount val="3"/>
                <c:pt idx="0">
                  <c:v>0</c:v>
                </c:pt>
                <c:pt idx="1">
                  <c:v>1.9037531237880037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'Сводная все вузы'!$AQ$66</c:f>
              <c:strCache>
                <c:ptCount val="1"/>
                <c:pt idx="0">
                  <c:v>Доп. зарплата по 597 Указу Президента РФ</c:v>
                </c:pt>
              </c:strCache>
            </c:strRef>
          </c:tx>
          <c:invertIfNegative val="0"/>
          <c:cat>
            <c:numRef>
              <c:f>'Сводная все вузы'!$AQ$67:$AS$67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вузы'!$AQ$104:$AS$104</c:f>
              <c:numCache>
                <c:formatCode>0.0"%"</c:formatCode>
                <c:ptCount val="3"/>
                <c:pt idx="0">
                  <c:v>7.9935122112355845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68512"/>
        <c:axId val="219868904"/>
      </c:barChart>
      <c:catAx>
        <c:axId val="2198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68904"/>
        <c:crosses val="autoZero"/>
        <c:auto val="1"/>
        <c:lblAlgn val="ctr"/>
        <c:lblOffset val="100"/>
        <c:noMultiLvlLbl val="0"/>
      </c:catAx>
      <c:valAx>
        <c:axId val="219868904"/>
        <c:scaling>
          <c:orientation val="minMax"/>
          <c:max val="100"/>
        </c:scaling>
        <c:delete val="0"/>
        <c:axPos val="l"/>
        <c:majorGridlines/>
        <c:numFmt formatCode="0&quot;%&quot;" sourceLinked="0"/>
        <c:majorTickMark val="out"/>
        <c:minorTickMark val="none"/>
        <c:tickLblPos val="nextTo"/>
        <c:crossAx val="2198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3180511526973"/>
          <c:y val="0.18881449601408529"/>
          <c:w val="0.33851018622672208"/>
          <c:h val="0.8108221254951826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b="1" i="0" baseline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распределения субсидии в группе вузов, подведоственных Минобрнауки, кроме НИУ и федеральных университетов,  2013-2015 гг.</a:t>
            </a:r>
            <a:endParaRPr lang="ru-RU" sz="14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7301835412192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982403743194717E-2"/>
          <c:y val="0.2080120772195477"/>
          <c:w val="0.5769141636584052"/>
          <c:h val="0.74373395835568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'Сводная все вузы'!$CN$1</c:f>
              <c:strCache>
                <c:ptCount val="1"/>
                <c:pt idx="0">
                  <c:v>Субсидия на государственное задание (ГЗ) на оказание гос. образовательных услуг ВО и СПО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15875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'Сводная все вузы'!$CN$2:$CP$2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'Сводная все вузы'!$CN$264:$CP$264</c:f>
              <c:numCache>
                <c:formatCode>0.0"%"</c:formatCode>
                <c:ptCount val="3"/>
                <c:pt idx="0">
                  <c:v>73.872034263122458</c:v>
                </c:pt>
                <c:pt idx="1">
                  <c:v>79.227198766983008</c:v>
                </c:pt>
                <c:pt idx="2">
                  <c:v>86.970431015627227</c:v>
                </c:pt>
              </c:numCache>
            </c:numRef>
          </c:val>
        </c:ser>
        <c:ser>
          <c:idx val="1"/>
          <c:order val="1"/>
          <c:tx>
            <c:strRef>
              <c:f>'Сводная все вузы'!$CQ$1</c:f>
              <c:strCache>
                <c:ptCount val="1"/>
                <c:pt idx="0">
                  <c:v> Субсидия на ГЗ на оказание гос. образовательных услуг ОО, ДО и ДопО</c:v>
                </c:pt>
              </c:strCache>
            </c:strRef>
          </c:tx>
          <c:invertIfNegative val="0"/>
          <c:val>
            <c:numRef>
              <c:f>'Сводная все вузы'!$CQ$264:$CS$264</c:f>
              <c:numCache>
                <c:formatCode>0.0"%"</c:formatCode>
                <c:ptCount val="3"/>
                <c:pt idx="0">
                  <c:v>0.61236474406590358</c:v>
                </c:pt>
                <c:pt idx="1">
                  <c:v>0.95991634840102058</c:v>
                </c:pt>
                <c:pt idx="2">
                  <c:v>1.119040646297943</c:v>
                </c:pt>
              </c:numCache>
            </c:numRef>
          </c:val>
        </c:ser>
        <c:ser>
          <c:idx val="2"/>
          <c:order val="2"/>
          <c:tx>
            <c:strRef>
              <c:f>'Сводная все вузы'!$CT$1</c:f>
              <c:strCache>
                <c:ptCount val="1"/>
                <c:pt idx="0">
                  <c:v>Субсидия на государственное задание (содержание имущества)</c:v>
                </c:pt>
              </c:strCache>
            </c:strRef>
          </c:tx>
          <c:invertIfNegative val="0"/>
          <c:val>
            <c:numRef>
              <c:f>'Сводная все вузы'!$CT$264:$CV$264</c:f>
              <c:numCache>
                <c:formatCode>0.0"%"</c:formatCode>
                <c:ptCount val="3"/>
                <c:pt idx="0">
                  <c:v>6.9359475342051891</c:v>
                </c:pt>
                <c:pt idx="1">
                  <c:v>6.608504762868308</c:v>
                </c:pt>
                <c:pt idx="2">
                  <c:v>8.1958271255113839</c:v>
                </c:pt>
              </c:numCache>
            </c:numRef>
          </c:val>
        </c:ser>
        <c:ser>
          <c:idx val="3"/>
          <c:order val="3"/>
          <c:tx>
            <c:strRef>
              <c:f>'Сводная все вузы'!$CW$1</c:f>
              <c:strCache>
                <c:ptCount val="1"/>
                <c:pt idx="0">
                  <c:v>Субсидия на ГЗ на выполнение работ - прикладные и фундаментальные научные исследования и иные научные работы в рамках ГЗ</c:v>
                </c:pt>
              </c:strCache>
            </c:strRef>
          </c:tx>
          <c:invertIfNegative val="0"/>
          <c:val>
            <c:numRef>
              <c:f>'Сводная все вузы'!$CW$264:$CY$264</c:f>
              <c:numCache>
                <c:formatCode>0.0"%"</c:formatCode>
                <c:ptCount val="3"/>
                <c:pt idx="0">
                  <c:v>2.2646641259859992</c:v>
                </c:pt>
                <c:pt idx="1">
                  <c:v>3.7917433214935587</c:v>
                </c:pt>
                <c:pt idx="2">
                  <c:v>3.7147012125632952</c:v>
                </c:pt>
              </c:numCache>
            </c:numRef>
          </c:val>
        </c:ser>
        <c:ser>
          <c:idx val="4"/>
          <c:order val="4"/>
          <c:tx>
            <c:strRef>
              <c:f>'Сводная все вузы'!$CZ$1</c:f>
              <c:strCache>
                <c:ptCount val="1"/>
                <c:pt idx="0">
                  <c:v>Субсидия на ГЗ на выполнение общественно-значимых мероприятий</c:v>
                </c:pt>
              </c:strCache>
            </c:strRef>
          </c:tx>
          <c:invertIfNegative val="0"/>
          <c:val>
            <c:numRef>
              <c:f>'Сводная все вузы'!$CZ$264:$DB$264</c:f>
              <c:numCache>
                <c:formatCode>0.0"%"</c:formatCode>
                <c:ptCount val="3"/>
                <c:pt idx="0">
                  <c:v>7.8601251154939815</c:v>
                </c:pt>
                <c:pt idx="1">
                  <c:v>8.8502077646997712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'Сводная все вузы'!$DC$1</c:f>
              <c:strCache>
                <c:ptCount val="1"/>
                <c:pt idx="0">
                  <c:v>Налоги возмещенные Минфином России в 2014 году</c:v>
                </c:pt>
              </c:strCache>
            </c:strRef>
          </c:tx>
          <c:invertIfNegative val="0"/>
          <c:val>
            <c:numRef>
              <c:f>'Сводная все вузы'!$DC$264:$DE$264</c:f>
              <c:numCache>
                <c:formatCode>0.0"%"</c:formatCode>
                <c:ptCount val="3"/>
                <c:pt idx="0">
                  <c:v>0</c:v>
                </c:pt>
                <c:pt idx="1">
                  <c:v>0.56242903555437374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'Сводная все вузы'!$DF$1</c:f>
              <c:strCache>
                <c:ptCount val="1"/>
                <c:pt idx="0">
                  <c:v>Доп. зарплата по 597 Указу Президента РФ</c:v>
                </c:pt>
              </c:strCache>
            </c:strRef>
          </c:tx>
          <c:invertIfNegative val="0"/>
          <c:val>
            <c:numRef>
              <c:f>'Сводная все вузы'!$DF$264:$DH$264</c:f>
              <c:numCache>
                <c:formatCode>0.0"%"</c:formatCode>
                <c:ptCount val="3"/>
                <c:pt idx="0">
                  <c:v>8.4548642171264294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64592"/>
        <c:axId val="219867728"/>
      </c:barChart>
      <c:catAx>
        <c:axId val="21986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67728"/>
        <c:crosses val="autoZero"/>
        <c:auto val="1"/>
        <c:lblAlgn val="ctr"/>
        <c:lblOffset val="100"/>
        <c:noMultiLvlLbl val="0"/>
      </c:catAx>
      <c:valAx>
        <c:axId val="219867728"/>
        <c:scaling>
          <c:orientation val="minMax"/>
          <c:max val="100"/>
        </c:scaling>
        <c:delete val="0"/>
        <c:axPos val="l"/>
        <c:majorGridlines/>
        <c:numFmt formatCode="0&quot;%&quot;" sourceLinked="0"/>
        <c:majorTickMark val="out"/>
        <c:minorTickMark val="none"/>
        <c:tickLblPos val="nextTo"/>
        <c:crossAx val="21986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90395833016113"/>
          <c:y val="0.1972207285818853"/>
          <c:w val="0.33835909776268369"/>
          <c:h val="0.7489263247708064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>
                <a:solidFill>
                  <a:schemeClr val="bg1"/>
                </a:solidFill>
              </a:rPr>
              <a:t>Расходы на прикладные научные исследования в области образования в Федеральном бюджете </a:t>
            </a:r>
          </a:p>
        </c:rich>
      </c:tx>
      <c:layout>
        <c:manualLayout>
          <c:xMode val="edge"/>
          <c:yMode val="edge"/>
          <c:x val="0.13392171033455361"/>
          <c:y val="1.55212275702220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51686381071297E-2"/>
          <c:y val="0.20800345906620213"/>
          <c:w val="0.51413657175415195"/>
          <c:h val="0.70075091518735089"/>
        </c:manualLayout>
      </c:layout>
      <c:barChart>
        <c:barDir val="col"/>
        <c:grouping val="clustered"/>
        <c:varyColors val="0"/>
        <c:ser>
          <c:idx val="1"/>
          <c:order val="1"/>
          <c:tx>
            <c:v>Заложено в 384-ФЗ до внесения поправок</c:v>
          </c:tx>
          <c:invertIfNegative val="0"/>
          <c:dLbls>
            <c:dLbl>
              <c:idx val="7"/>
              <c:layout>
                <c:manualLayout>
                  <c:x val="-1.1268585663017186E-16"/>
                  <c:y val="7.0647338222462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bg1"/>
              </a:solidFill>
              <a:ln w="15875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2015'!$B$148:$I$148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#,##0&quot; млн. р.&quot;;[Red]\-#,##0&quot; млн. р.&quot;">
                  <c:v>14621.595099999986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870080"/>
        <c:axId val="219866552"/>
      </c:barChart>
      <c:lineChart>
        <c:grouping val="standard"/>
        <c:varyColors val="0"/>
        <c:ser>
          <c:idx val="0"/>
          <c:order val="0"/>
          <c:tx>
            <c:v>В реальных ценах</c:v>
          </c:tx>
          <c:dLbls>
            <c:dLbl>
              <c:idx val="7"/>
              <c:layout>
                <c:manualLayout>
                  <c:x val="-3.0732861378219996E-3"/>
                  <c:y val="-1.4129467644492581E-2"/>
                </c:manualLayout>
              </c:layout>
              <c:numFmt formatCode="#,##0" sourceLinked="0"/>
              <c:spPr>
                <a:solidFill>
                  <a:schemeClr val="bg1"/>
                </a:solidFill>
                <a:ln w="15875"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'Изменения в финансировании 2015'!$B$125:$I$125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'Изменения в финансировании 2015'!$B$135:$I$135</c:f>
              <c:numCache>
                <c:formatCode>#,##0.00</c:formatCode>
                <c:ptCount val="8"/>
                <c:pt idx="0">
                  <c:v>1952.5406995000001</c:v>
                </c:pt>
                <c:pt idx="1">
                  <c:v>5944.1360303700003</c:v>
                </c:pt>
                <c:pt idx="2">
                  <c:v>15646.038712250012</c:v>
                </c:pt>
                <c:pt idx="3">
                  <c:v>20086.525248650003</c:v>
                </c:pt>
                <c:pt idx="4">
                  <c:v>13553.788298490002</c:v>
                </c:pt>
                <c:pt idx="5">
                  <c:v>8635.8688016999822</c:v>
                </c:pt>
                <c:pt idx="6">
                  <c:v>15338.570100000001</c:v>
                </c:pt>
                <c:pt idx="7">
                  <c:v>13060.351099999982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70080"/>
        <c:axId val="219866552"/>
      </c:lineChart>
      <c:lineChart>
        <c:grouping val="standard"/>
        <c:varyColors val="0"/>
        <c:ser>
          <c:idx val="2"/>
          <c:order val="2"/>
          <c:tx>
            <c:v>В % к  ВВП</c:v>
          </c:tx>
          <c:dLbls>
            <c:spPr>
              <a:solidFill>
                <a:schemeClr val="bg1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'Изменения в финансировании 2015'!$B$149:$I$149</c:f>
              <c:numCache>
                <c:formatCode>0.00"%"</c:formatCode>
                <c:ptCount val="8"/>
                <c:pt idx="0" formatCode="0.000&quot;%&quot;">
                  <c:v>4.7303530622039795E-3</c:v>
                </c:pt>
                <c:pt idx="1">
                  <c:v>1.5317088543512923E-2</c:v>
                </c:pt>
                <c:pt idx="2">
                  <c:v>3.3786507435169054E-2</c:v>
                </c:pt>
                <c:pt idx="3">
                  <c:v>3.5889799103187771E-2</c:v>
                </c:pt>
                <c:pt idx="4">
                  <c:v>2.1798894104645403E-2</c:v>
                </c:pt>
                <c:pt idx="5">
                  <c:v>1.3047066257619385E-2</c:v>
                </c:pt>
                <c:pt idx="6">
                  <c:v>2.1610985857151311E-2</c:v>
                </c:pt>
                <c:pt idx="7">
                  <c:v>1.7861774778101479E-2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18456"/>
        <c:axId val="219866944"/>
      </c:lineChart>
      <c:catAx>
        <c:axId val="2198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66552"/>
        <c:crosses val="autoZero"/>
        <c:auto val="1"/>
        <c:lblAlgn val="ctr"/>
        <c:lblOffset val="100"/>
        <c:noMultiLvlLbl val="0"/>
      </c:catAx>
      <c:valAx>
        <c:axId val="2198665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2.4586289102575039E-2"/>
              <c:y val="0.935816668637373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9870080"/>
        <c:crosses val="autoZero"/>
        <c:crossBetween val="between"/>
      </c:valAx>
      <c:valAx>
        <c:axId val="21986694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>
                    <a:solidFill>
                      <a:schemeClr val="accent3">
                        <a:lumMod val="75000"/>
                      </a:schemeClr>
                    </a:solidFill>
                  </a:rPr>
                  <a:t>% ВВП</a:t>
                </a:r>
              </a:p>
            </c:rich>
          </c:tx>
          <c:layout>
            <c:manualLayout>
              <c:xMode val="edge"/>
              <c:yMode val="edge"/>
              <c:x val="0.61454845259438196"/>
              <c:y val="0.93581666863737389"/>
            </c:manualLayout>
          </c:layout>
          <c:overlay val="0"/>
        </c:title>
        <c:numFmt formatCode="0.00&quot;%&quot;" sourceLinked="0"/>
        <c:majorTickMark val="out"/>
        <c:minorTickMark val="none"/>
        <c:tickLblPos val="nextTo"/>
        <c:crossAx val="157018456"/>
        <c:crosses val="max"/>
        <c:crossBetween val="between"/>
      </c:valAx>
      <c:catAx>
        <c:axId val="157018456"/>
        <c:scaling>
          <c:orientation val="minMax"/>
        </c:scaling>
        <c:delete val="1"/>
        <c:axPos val="b"/>
        <c:majorTickMark val="out"/>
        <c:minorTickMark val="none"/>
        <c:tickLblPos val="none"/>
        <c:crossAx val="2198669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9712765111765351"/>
          <c:y val="0.62174951732954487"/>
          <c:w val="0.25216312760828524"/>
          <c:h val="0.28284534654959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0.66768</cdr:x>
      <cdr:y>0.21446</cdr:y>
    </cdr:from>
    <cdr:to>
      <cdr:x>1</cdr:x>
      <cdr:y>0.5862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16297" y="1347198"/>
          <a:ext cx="2745591" cy="2335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высшего образования в 2015 г.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принятия планируемых </a:t>
          </a:r>
        </a:p>
        <a:p xmlns:a="http://schemas.openxmlformats.org/drawingml/2006/main">
          <a:r>
            <a:rPr lang="ru-RU" sz="11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поправок в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384-ФЗ по сравнению с</a:t>
          </a:r>
        </a:p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4,5%</a:t>
          </a:r>
        </a:p>
        <a:p xmlns:a="http://schemas.openxmlformats.org/drawingml/2006/main"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 2014 г. - </a:t>
          </a:r>
        </a:p>
        <a:p xmlns:a="http://schemas.openxmlformats.org/drawingml/2006/main">
          <a:r>
            <a:rPr lang="ru-RU" sz="11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</a:t>
          </a:r>
          <a:r>
            <a:rPr lang="ru-RU" sz="11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1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0.64573</cdr:x>
      <cdr:y>0.65402</cdr:y>
    </cdr:from>
    <cdr:to>
      <cdr:x>0.67451</cdr:x>
      <cdr:y>0.95268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446988" y="4114800"/>
          <a:ext cx="242771" cy="1879004"/>
        </a:xfrm>
        <a:prstGeom xmlns:a="http://schemas.openxmlformats.org/drawingml/2006/main" prst="rightBrace">
          <a:avLst>
            <a:gd name="adj1" fmla="val 24027"/>
            <a:gd name="adj2" fmla="val 50000"/>
          </a:avLst>
        </a:prstGeom>
        <a:ln xmlns:a="http://schemas.openxmlformats.org/drawingml/2006/main" w="2222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0.6483</cdr:x>
      <cdr:y>0.2301</cdr:y>
    </cdr:from>
    <cdr:to>
      <cdr:x>0.6743</cdr:x>
      <cdr:y>0.64972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5468660" y="1447672"/>
          <a:ext cx="219352" cy="2640047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0.68817</cdr:x>
      <cdr:y>0.41303</cdr:y>
    </cdr:from>
    <cdr:to>
      <cdr:x>0.78129</cdr:x>
      <cdr:y>0.46957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05022" y="2598582"/>
          <a:ext cx="785505" cy="355724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00B0F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260 вузов</a:t>
          </a:r>
        </a:p>
      </cdr:txBody>
    </cdr:sp>
  </cdr:relSizeAnchor>
  <cdr:relSizeAnchor xmlns:cdr="http://schemas.openxmlformats.org/drawingml/2006/chartDrawing">
    <cdr:from>
      <cdr:x>0.67705</cdr:x>
      <cdr:y>0.77989</cdr:y>
    </cdr:from>
    <cdr:to>
      <cdr:x>0.77014</cdr:x>
      <cdr:y>0.82786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11199" y="4906688"/>
          <a:ext cx="785252" cy="301806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вузов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0.68256</cdr:x>
      <cdr:y>0.20501</cdr:y>
    </cdr:from>
    <cdr:to>
      <cdr:x>0.95651</cdr:x>
      <cdr:y>0.60204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7360" y="1285875"/>
          <a:ext cx="2286673" cy="2490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бюджетного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финансирования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прикладных научных исследований в 2015 г. после принятия планируемых поправок в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384-ФЗ по сравнению с</a:t>
          </a:r>
          <a:r>
            <a:rPr lang="ru-RU" sz="110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ранее заложенным -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10,7%</a:t>
          </a:r>
        </a:p>
        <a:p xmlns:a="http://schemas.openxmlformats.org/drawingml/2006/main">
          <a:endParaRPr lang="ru-RU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1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сравнению с  2014 г. - сокращение на </a:t>
          </a:r>
          <a:r>
            <a:rPr lang="ru-RU" sz="1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15%</a:t>
          </a:r>
          <a:endParaRPr lang="ru-RU" b="1" dirty="0">
            <a:solidFill>
              <a:srgbClr val="C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4BC0983-BED2-4967-9027-174F87825991}" type="datetimeFigureOut">
              <a:rPr lang="ru-RU"/>
              <a:pPr>
                <a:defRPr/>
              </a:pPr>
              <a:t>19.09.2016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887EA0-8109-4A86-AEB9-45945E179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0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87EA0-8109-4A86-AEB9-45945E1799B9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28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87EA0-8109-4A86-AEB9-45945E1799B9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25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видим</a:t>
            </a:r>
            <a:r>
              <a:rPr lang="ru-RU" baseline="0" dirty="0" smtClean="0"/>
              <a:t> три варианта использования сервиса  ПФХД</a:t>
            </a:r>
          </a:p>
          <a:p>
            <a:endParaRPr lang="ru-RU" baseline="0" dirty="0" smtClean="0"/>
          </a:p>
          <a:p>
            <a:pPr marL="228600" indent="-228600">
              <a:buAutoNum type="arabicParenR"/>
            </a:pPr>
            <a:r>
              <a:rPr lang="ru-RU" baseline="0" dirty="0" smtClean="0"/>
              <a:t>Для университетов обладающих собственной методикой планирования и развитыми средствами автоматизации бюджетного процесса не составит труда сформировать выгрузки из своей системы для осуществления мониторинга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Для вузов, имеющих собственную методику планирования , но не имеющего развитого </a:t>
            </a:r>
            <a:r>
              <a:rPr lang="ru-RU" baseline="0" dirty="0" err="1" smtClean="0"/>
              <a:t>Ит</a:t>
            </a:r>
            <a:r>
              <a:rPr lang="ru-RU" baseline="0" dirty="0" smtClean="0"/>
              <a:t> решения для поддержки деятельности планов финансового управления, будут предоставлены возможности использования облачного сервиса , с возможностью гибкой настройки под свою методику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Для остальных вузов предполагается возможность использования унифицированной и согласованной </a:t>
            </a:r>
            <a:r>
              <a:rPr lang="ru-RU" baseline="0" dirty="0" err="1" smtClean="0"/>
              <a:t>Минобрнауки</a:t>
            </a:r>
            <a:r>
              <a:rPr lang="ru-RU" baseline="0" dirty="0" smtClean="0"/>
              <a:t> методики и сервисов поддержки планирования бюджета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Автономия вузов при этом ущемлена не будет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8009-AFF0-4E0E-984E-57A1E7FE9B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173E-00EC-412B-9AA5-5060772AB86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9AFAA-A3AF-4CED-BA59-FD618A45A5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C096-516B-4A03-A27E-1A45C1CC657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D05BF-218C-486D-9E98-1FCC251610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CCFE-3679-4E88-9350-B5BCC319E97E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16847-109C-4D5E-9484-4057562C1E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A9DB-3735-4FF2-AB2E-91393F398632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B7FBF-E64E-4B85-BC8E-225AA09C6C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904F-82AA-49F4-9982-F627EC08D9B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EFEB2-16FA-48BC-A282-37137FB955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CFA9-3FC7-4915-967D-6CD92DE28EA4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706D-2836-4641-9D3B-DE944CD3B2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BF03-61F1-4924-8D69-82FB5E269FE1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0E950-D9BF-4D5B-B6D0-F72F5653FF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590B-A0E1-4DFF-8501-4D45F8C31E30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577889-2FDB-4216-AE11-55102D2E73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2700-0FE3-4D89-9F50-A362331547D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86166-16D0-48B5-951E-A332BE9A7B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FE71-9383-46CC-9558-66014198E5FE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2F8CB-EF88-4059-A567-E37C33D81F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DEA3-F170-451F-BF54-89EF3272C5B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F1311-9ACE-41C8-8387-2193FA1D01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3B7EC5-0EE7-4F37-91F7-8A37105C4FE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4DEB85-85AF-4B87-82AE-BBA1BCA4AD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a.be/Libraries/Governance_Autonomy_Funding/PFO_analysis_2014_final.sflb.ash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1009650" y="2800350"/>
            <a:ext cx="7772400" cy="2114549"/>
          </a:xfrm>
        </p:spPr>
        <p:txBody>
          <a:bodyPr/>
          <a:lstStyle/>
          <a:p>
            <a:pPr algn="r" eaLnBrk="1" hangingPunct="1"/>
            <a:r>
              <a:rPr lang="ru-RU" sz="1800" b="1" kern="0" spc="-1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Сравнительный анализ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финансирования университетов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странах Европы, Азии и России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Директор Института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развития образования НИУ </a:t>
            </a:r>
            <a:r>
              <a:rPr lang="ru-RU" sz="2000" b="1" dirty="0" smtClean="0">
                <a:solidFill>
                  <a:srgbClr val="C00000"/>
                </a:solidFill>
              </a:rPr>
              <a:t>ВШЭ, проф.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И.В. </a:t>
            </a:r>
            <a:r>
              <a:rPr lang="ru-RU" sz="2000" b="1" dirty="0" err="1" smtClean="0">
                <a:solidFill>
                  <a:srgbClr val="C00000"/>
                </a:solidFill>
              </a:rPr>
              <a:t>Абанкина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en-US" altLang="ru-RU" sz="1800" dirty="0" smtClean="0">
              <a:solidFill>
                <a:srgbClr val="0070C0"/>
              </a:solidFill>
              <a:latin typeface="Myriad Pro Semibold"/>
              <a:ea typeface="ＭＳ Ｐゴシック" pitchFamily="34" charset="-128"/>
            </a:endParaRPr>
          </a:p>
        </p:txBody>
      </p:sp>
      <p:sp>
        <p:nvSpPr>
          <p:cNvPr id="27652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800" dirty="0">
                <a:solidFill>
                  <a:srgbClr val="FFFFFF"/>
                </a:solidFill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FFFFFF"/>
                </a:solidFill>
              </a:rPr>
              <a:t>2015</a:t>
            </a:r>
            <a:endParaRPr lang="ru-RU" altLang="ru-RU" sz="8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ru-RU" sz="800" dirty="0">
                <a:solidFill>
                  <a:srgbClr val="FFFFFF"/>
                </a:solidFill>
              </a:rPr>
              <a:t>www.hse.ru</a:t>
            </a:r>
            <a:r>
              <a:rPr lang="ru-RU" altLang="ru-RU" sz="800" dirty="0">
                <a:solidFill>
                  <a:srgbClr val="FFFFFF"/>
                </a:solidFill>
              </a:rPr>
              <a:t> </a:t>
            </a:r>
            <a:endParaRPr kumimoji="1" lang="ru-RU" altLang="ru-RU" sz="8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425785" y="5195887"/>
            <a:ext cx="6096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kumimoji="1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pitchFamily="34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5" name="Picture 4" descr="C:\Users\skosaretski\Documents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" y="1340768"/>
            <a:ext cx="1536803" cy="2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351" y="2188071"/>
            <a:ext cx="85534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Венгрия:</a:t>
            </a:r>
            <a:r>
              <a:rPr lang="ru-RU" dirty="0" smtClean="0"/>
              <a:t> конкурентные </a:t>
            </a:r>
            <a:r>
              <a:rPr lang="ru-RU" dirty="0"/>
              <a:t>фонды (</a:t>
            </a:r>
            <a:r>
              <a:rPr lang="ru-RU" dirty="0" err="1"/>
              <a:t>competitive</a:t>
            </a:r>
            <a:r>
              <a:rPr lang="ru-RU" dirty="0"/>
              <a:t> </a:t>
            </a:r>
            <a:r>
              <a:rPr lang="ru-RU" dirty="0" err="1"/>
              <a:t>funds</a:t>
            </a:r>
            <a:r>
              <a:rPr lang="ru-RU" dirty="0"/>
              <a:t>) и ваучеры, основанные на заслугах (</a:t>
            </a:r>
            <a:r>
              <a:rPr lang="ru-RU" dirty="0" err="1"/>
              <a:t>merit-based</a:t>
            </a:r>
            <a:r>
              <a:rPr lang="ru-RU" dirty="0"/>
              <a:t> </a:t>
            </a:r>
            <a:r>
              <a:rPr lang="ru-RU" dirty="0" err="1"/>
              <a:t>vouchers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Франция:</a:t>
            </a:r>
            <a:r>
              <a:rPr lang="ru-RU" dirty="0" smtClean="0"/>
              <a:t> </a:t>
            </a:r>
            <a:r>
              <a:rPr lang="ru-RU" dirty="0"/>
              <a:t>планы институционального </a:t>
            </a:r>
            <a:r>
              <a:rPr lang="ru-RU" dirty="0" smtClean="0"/>
              <a:t>развития на основе системы среднесрочных контрактов, </a:t>
            </a:r>
            <a:r>
              <a:rPr lang="ru-RU" dirty="0"/>
              <a:t>согласованные со стороны государства и </a:t>
            </a:r>
            <a:r>
              <a:rPr lang="ru-RU" dirty="0" smtClean="0"/>
              <a:t>университетов. </a:t>
            </a:r>
            <a:r>
              <a:rPr lang="ru-RU" dirty="0"/>
              <a:t>Стратегия развития по применению данных финансовых механизмов ориентирована на привлечение конкурентоспособных инвестиций в высшее образование с использованием контрактной системы на основе результативности.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Нидерланды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Чешская Республика: </a:t>
            </a:r>
            <a:r>
              <a:rPr lang="ru-RU" dirty="0" smtClean="0"/>
              <a:t>конкурентное распределение субсидии университетам,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размер фонда для обучения напрямую зависит от результатов, достигнутых по основным показателям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799" y="233660"/>
            <a:ext cx="673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Конкурентные механизмы при бюджетировании, ориентированном на результат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275" y="1353621"/>
            <a:ext cx="779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внедрении </a:t>
            </a:r>
            <a:r>
              <a:rPr lang="ru-RU" dirty="0"/>
              <a:t>конкурсных механизмов распределения ресурсов в высшем </a:t>
            </a:r>
            <a:r>
              <a:rPr lang="ru-RU" dirty="0" smtClean="0"/>
              <a:t>образовании создаются и используются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427619"/>
            <a:ext cx="8058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оптимизации государственных расходов в вузах некоторых стран проводится </a:t>
            </a:r>
            <a:r>
              <a:rPr lang="ru-RU" b="1" dirty="0">
                <a:solidFill>
                  <a:srgbClr val="FF0000"/>
                </a:solidFill>
              </a:rPr>
              <a:t>сокращение аудиторной нагрузки в пользу самостоятельной работы студентов.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Данные </a:t>
            </a:r>
            <a:r>
              <a:rPr lang="ru-RU" dirty="0"/>
              <a:t>изменения в учебном процессе направлены на оптимизацию средств за счет снижения нагрузки на преподавателей, а значит </a:t>
            </a:r>
            <a:r>
              <a:rPr lang="ru-RU" b="1" dirty="0">
                <a:solidFill>
                  <a:srgbClr val="FF0000"/>
                </a:solidFill>
              </a:rPr>
              <a:t>снижения заработной платы преподавателей.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/>
              <a:t>этом высвободившиеся средства </a:t>
            </a:r>
            <a:r>
              <a:rPr lang="ru-RU" b="1" dirty="0">
                <a:solidFill>
                  <a:srgbClr val="FF0000"/>
                </a:solidFill>
              </a:rPr>
              <a:t>перенаправляются на оснащение библиотек, обновление оборудования и </a:t>
            </a:r>
            <a:r>
              <a:rPr lang="ru-RU" b="1" dirty="0" smtClean="0">
                <a:solidFill>
                  <a:srgbClr val="FF0000"/>
                </a:solidFill>
              </a:rPr>
              <a:t>прочие направления. </a:t>
            </a:r>
          </a:p>
          <a:p>
            <a:endParaRPr lang="ru-RU" dirty="0"/>
          </a:p>
          <a:p>
            <a:r>
              <a:rPr lang="ru-RU" dirty="0" smtClean="0"/>
              <a:t>К </a:t>
            </a:r>
            <a:r>
              <a:rPr lang="ru-RU" dirty="0"/>
              <a:t>примеру, </a:t>
            </a:r>
            <a:r>
              <a:rPr lang="ru-RU" b="1" dirty="0">
                <a:solidFill>
                  <a:srgbClr val="FF0000"/>
                </a:solidFill>
              </a:rPr>
              <a:t>в Великобритании </a:t>
            </a:r>
            <a:r>
              <a:rPr lang="ru-RU" dirty="0"/>
              <a:t>за счет прекращения финансируемых грантов на преподавание из средств HEFCE (Higher Education </a:t>
            </a:r>
            <a:r>
              <a:rPr lang="ru-RU" dirty="0" err="1"/>
              <a:t>Funding</a:t>
            </a:r>
            <a:r>
              <a:rPr lang="ru-RU" dirty="0"/>
              <a:t> </a:t>
            </a:r>
            <a:r>
              <a:rPr lang="ru-RU" dirty="0" err="1"/>
              <a:t>Council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England</a:t>
            </a:r>
            <a:r>
              <a:rPr lang="ru-RU" dirty="0"/>
              <a:t>) удалось достичь снижения государственных </a:t>
            </a:r>
            <a:r>
              <a:rPr lang="ru-RU" dirty="0" smtClean="0"/>
              <a:t>расходов.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799" y="233660"/>
            <a:ext cx="6734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Внутреннее перераспределение ресурсов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67200" y="2914651"/>
            <a:ext cx="2762250" cy="298003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/>
              <a:t>уменьшение финансирования для поддержания и развития университетской инфраструктуры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158379" y="1297450"/>
            <a:ext cx="2460064" cy="17745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/>
              <a:t>сокращение </a:t>
            </a:r>
            <a:r>
              <a:rPr lang="ru-RU" sz="1400" b="1" dirty="0"/>
              <a:t>заработной платы и социальных льгот для преподавателей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28601" y="1297450"/>
            <a:ext cx="2448016" cy="17745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уменьшение </a:t>
            </a:r>
            <a:r>
              <a:rPr lang="ru-RU" sz="1400" b="1" dirty="0">
                <a:solidFill>
                  <a:schemeClr val="tx1"/>
                </a:solidFill>
              </a:rPr>
              <a:t>бюджетных расходов на высшее образование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45422" y="1634878"/>
            <a:ext cx="2806306" cy="864093"/>
            <a:chOff x="1002" y="792089"/>
            <a:chExt cx="2806306" cy="864093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02" y="792089"/>
              <a:ext cx="2806306" cy="864093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184" y="834271"/>
              <a:ext cx="2721942" cy="779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1800" b="1" kern="1200" dirty="0" smtClean="0"/>
                <a:t>Нидерланды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b="1" dirty="0" smtClean="0"/>
                <a:t>Италия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1800" b="1" kern="1200" dirty="0" smtClean="0"/>
                <a:t>Венгрия</a:t>
              </a:r>
              <a:endParaRPr lang="ru-RU" sz="1800" b="1" kern="1200" dirty="0"/>
            </a:p>
          </p:txBody>
        </p:sp>
      </p:grpSp>
      <p:sp>
        <p:nvSpPr>
          <p:cNvPr id="9" name="Стрелка вправо 8"/>
          <p:cNvSpPr/>
          <p:nvPr/>
        </p:nvSpPr>
        <p:spPr>
          <a:xfrm>
            <a:off x="76202" y="3373414"/>
            <a:ext cx="1762123" cy="21747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уменьшение </a:t>
            </a:r>
            <a:r>
              <a:rPr lang="ru-RU" sz="1400" b="1" dirty="0">
                <a:solidFill>
                  <a:schemeClr val="tx1"/>
                </a:solidFill>
              </a:rPr>
              <a:t>бюджетных расходов на высшее образование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838325" y="3389574"/>
            <a:ext cx="2428875" cy="21585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/>
              <a:t>сокращение </a:t>
            </a:r>
            <a:r>
              <a:rPr lang="ru-RU" sz="1400" b="1" dirty="0"/>
              <a:t>заработной платы и социальных льгот для преподавателей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059212" y="3844798"/>
            <a:ext cx="1950333" cy="864093"/>
            <a:chOff x="1002" y="792089"/>
            <a:chExt cx="2806306" cy="864093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02" y="792089"/>
              <a:ext cx="2806306" cy="864093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3184" y="834271"/>
              <a:ext cx="2721942" cy="779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1800" b="1" kern="1200" dirty="0" smtClean="0"/>
                <a:t>Ирландия 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b="1" dirty="0" smtClean="0"/>
                <a:t>Греция</a:t>
              </a:r>
              <a:endParaRPr lang="ru-RU" sz="1800" b="1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47676" y="5894685"/>
            <a:ext cx="8239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Источник:</a:t>
            </a:r>
            <a:r>
              <a:rPr lang="ru-RU" sz="1200" dirty="0" smtClean="0"/>
              <a:t> EUA </a:t>
            </a:r>
            <a:r>
              <a:rPr lang="ru-RU" sz="1200" dirty="0" err="1"/>
              <a:t>Public</a:t>
            </a:r>
            <a:r>
              <a:rPr lang="ru-RU" sz="1200" dirty="0"/>
              <a:t> </a:t>
            </a:r>
            <a:r>
              <a:rPr lang="ru-RU" sz="1200" dirty="0" err="1"/>
              <a:t>Funding</a:t>
            </a:r>
            <a:r>
              <a:rPr lang="ru-RU" sz="1200" dirty="0"/>
              <a:t> </a:t>
            </a:r>
            <a:r>
              <a:rPr lang="ru-RU" sz="1200" dirty="0" err="1"/>
              <a:t>Observatory</a:t>
            </a:r>
            <a:r>
              <a:rPr lang="ru-RU" sz="1200" dirty="0"/>
              <a:t> 2014, </a:t>
            </a:r>
            <a:r>
              <a:rPr lang="ru-RU" sz="1200" dirty="0" err="1"/>
              <a:t>Brussels</a:t>
            </a:r>
            <a:r>
              <a:rPr lang="ru-RU" sz="1200" dirty="0"/>
              <a:t>: EUA (</a:t>
            </a:r>
            <a:r>
              <a:rPr lang="ru-RU" sz="1200" dirty="0" err="1"/>
              <a:t>European</a:t>
            </a:r>
            <a:r>
              <a:rPr lang="ru-RU" sz="1200" dirty="0"/>
              <a:t> </a:t>
            </a:r>
            <a:r>
              <a:rPr lang="ru-RU" sz="1200" dirty="0" err="1"/>
              <a:t>University</a:t>
            </a:r>
            <a:r>
              <a:rPr lang="ru-RU" sz="1200" dirty="0"/>
              <a:t> Association). </a:t>
            </a:r>
            <a:r>
              <a:rPr lang="ru-RU" sz="1200" dirty="0" smtClean="0"/>
              <a:t> </a:t>
            </a:r>
            <a:r>
              <a:rPr lang="ru-RU" sz="1200" dirty="0">
                <a:hlinkClick r:id="rId2"/>
              </a:rPr>
              <a:t>http://www.eua.be/Libraries/Governance_Autonomy_Funding/PFO_analysis_2014_final.sflb.ashx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60337" y="223361"/>
            <a:ext cx="7691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</a:t>
            </a:r>
            <a:r>
              <a:rPr lang="ru-RU" b="1" dirty="0">
                <a:solidFill>
                  <a:schemeClr val="bg1"/>
                </a:solidFill>
              </a:rPr>
              <a:t>по уменьшению бюджетных расходов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высшее </a:t>
            </a:r>
            <a:r>
              <a:rPr lang="ru-RU" b="1" dirty="0" smtClean="0">
                <a:solidFill>
                  <a:schemeClr val="bg1"/>
                </a:solidFill>
              </a:rPr>
              <a:t>образование в </a:t>
            </a:r>
            <a:r>
              <a:rPr lang="ru-RU" b="1" dirty="0">
                <a:solidFill>
                  <a:schemeClr val="bg1"/>
                </a:solidFill>
              </a:rPr>
              <a:t>условиях экономического спада </a:t>
            </a:r>
            <a:r>
              <a:rPr lang="ru-RU" b="1" dirty="0" smtClean="0">
                <a:solidFill>
                  <a:schemeClr val="bg1"/>
                </a:solidFill>
              </a:rPr>
              <a:t>в европейских странах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3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26412" cy="150018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F82"/>
                </a:solidFill>
              </a:rPr>
              <a:t>Структурный маневр в условиях бюджетных ограничений: кадровая политика                               и уроки кризиса 2008 года</a:t>
            </a:r>
            <a:endParaRPr lang="ru-RU" sz="4000" b="1" dirty="0">
              <a:solidFill>
                <a:srgbClr val="003F8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EB2-16FA-48BC-A282-37137FB95574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288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73367"/>
              </p:ext>
            </p:extLst>
          </p:nvPr>
        </p:nvGraphicFramePr>
        <p:xfrm>
          <a:off x="700089" y="1685927"/>
          <a:ext cx="7839072" cy="312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71"/>
                <a:gridCol w="599016"/>
                <a:gridCol w="593159"/>
                <a:gridCol w="710285"/>
                <a:gridCol w="711122"/>
                <a:gridCol w="768848"/>
                <a:gridCol w="768848"/>
                <a:gridCol w="652559"/>
                <a:gridCol w="655068"/>
                <a:gridCol w="768848"/>
                <a:gridCol w="768848"/>
              </a:tblGrid>
              <a:tr h="4603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% к общей численности ППС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менее 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25-29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30-34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35-39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40-44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45-49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50-54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55-59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60-64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65 и более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03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2011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12,9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11,8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03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2012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03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03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11,5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12,9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17,7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1125" y="70961"/>
            <a:ext cx="7667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Возрастная структура ППС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государственных </a:t>
            </a:r>
            <a:r>
              <a:rPr lang="ru-RU" sz="1600" b="1" dirty="0">
                <a:solidFill>
                  <a:schemeClr val="bg1"/>
                </a:solidFill>
              </a:rPr>
              <a:t>(муниципальных) образовательных организаций высшего образования в Российской Федерации в 2011-1014 годах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451" y="5278982"/>
            <a:ext cx="813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Источник</a:t>
            </a:r>
            <a:r>
              <a:rPr lang="ru-RU" sz="1600" dirty="0"/>
              <a:t>: Единая информационная система обеспечения деятельности Минобрнауки России (http://eis.mon.gov.ru).</a:t>
            </a:r>
          </a:p>
        </p:txBody>
      </p:sp>
    </p:spTree>
    <p:extLst>
      <p:ext uri="{BB962C8B-B14F-4D97-AF65-F5344CB8AC3E}">
        <p14:creationId xmlns:p14="http://schemas.microsoft.com/office/powerpoint/2010/main" val="173794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53071"/>
              </p:ext>
            </p:extLst>
          </p:nvPr>
        </p:nvGraphicFramePr>
        <p:xfrm>
          <a:off x="238125" y="1405143"/>
          <a:ext cx="8734426" cy="4550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9890"/>
                <a:gridCol w="1703553"/>
                <a:gridCol w="1703553"/>
                <a:gridCol w="1547430"/>
              </a:tblGrid>
              <a:tr h="795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Соотношение студентов на одного преподавателя (без внешних совместителей и работающих по договорам гражданско-правового характера)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2012 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 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 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Российская Федерация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Центральный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г. Москва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Северо-Западный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г. Санкт-Петербург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Южный федеральный округ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Северо-Кавказский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Приволжский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Уральский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Сибирский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Дальневосточный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12,0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Крымский федеральный округ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Республика Крым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г. Севастополь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1952" y="6111011"/>
            <a:ext cx="8610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Источник</a:t>
            </a:r>
            <a:r>
              <a:rPr lang="ru-RU" sz="1200" dirty="0"/>
              <a:t>: Единая информационная система обеспечения деятельности Минобрнауки России (http://eis.mon.gov.ru).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2550" y="66675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Динамика численности студентов,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приходящихся </a:t>
            </a:r>
            <a:r>
              <a:rPr lang="ru-RU" sz="1600" b="1" dirty="0">
                <a:solidFill>
                  <a:schemeClr val="bg1"/>
                </a:solidFill>
              </a:rPr>
              <a:t>на одного преподавателя,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государственных (муниципальных) образовательных организациях Российской Федерации в 2012-1014 годах,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102786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93899"/>
            <a:ext cx="7353299" cy="39211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3501" y="123825"/>
            <a:ext cx="7743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Структура средств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государственных </a:t>
            </a:r>
            <a:r>
              <a:rPr lang="ru-RU" sz="1600" b="1" dirty="0">
                <a:solidFill>
                  <a:schemeClr val="bg1"/>
                </a:solidFill>
              </a:rPr>
              <a:t>и муниципальных образовательных организаций высшего образования </a:t>
            </a:r>
            <a:r>
              <a:rPr lang="ru-RU" sz="1600" b="1" dirty="0" smtClean="0">
                <a:solidFill>
                  <a:schemeClr val="bg1"/>
                </a:solidFill>
              </a:rPr>
              <a:t>по </a:t>
            </a:r>
            <a:r>
              <a:rPr lang="ru-RU" sz="1600" b="1" dirty="0">
                <a:solidFill>
                  <a:schemeClr val="bg1"/>
                </a:solidFill>
              </a:rPr>
              <a:t>источникам финансирования, в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125" y="6034385"/>
            <a:ext cx="8601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Источник:</a:t>
            </a:r>
            <a:r>
              <a:rPr lang="ru-RU" sz="1200" dirty="0"/>
              <a:t> данные из сборника (Индикаторы образования, 2016).</a:t>
            </a:r>
          </a:p>
        </p:txBody>
      </p:sp>
    </p:spTree>
    <p:extLst>
      <p:ext uri="{BB962C8B-B14F-4D97-AF65-F5344CB8AC3E}">
        <p14:creationId xmlns:p14="http://schemas.microsoft.com/office/powerpoint/2010/main" val="280972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EB2-16FA-48BC-A282-37137FB95574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9" y="2083068"/>
            <a:ext cx="8810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Финансовая политика России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по поддержке высшего образования в условиях бюджетных ограничений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0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18695586"/>
              </p:ext>
            </p:extLst>
          </p:nvPr>
        </p:nvGraphicFramePr>
        <p:xfrm>
          <a:off x="255588" y="0"/>
          <a:ext cx="8573548" cy="641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92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45598753"/>
              </p:ext>
            </p:extLst>
          </p:nvPr>
        </p:nvGraphicFramePr>
        <p:xfrm>
          <a:off x="255588" y="402672"/>
          <a:ext cx="8393462" cy="60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Вклады уровней образования: сравнение по странам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EB2-16FA-48BC-A282-37137FB95574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09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7534943"/>
              </p:ext>
            </p:extLst>
          </p:nvPr>
        </p:nvGraphicFramePr>
        <p:xfrm>
          <a:off x="255588" y="152400"/>
          <a:ext cx="8703404" cy="626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73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6565480"/>
              </p:ext>
            </p:extLst>
          </p:nvPr>
        </p:nvGraphicFramePr>
        <p:xfrm>
          <a:off x="538163" y="133350"/>
          <a:ext cx="8261888" cy="628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73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0"/>
            <a:ext cx="7829549" cy="12573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Структура субсидии на государственное задание вузам, подведомственным </a:t>
            </a:r>
            <a:r>
              <a:rPr lang="ru-RU" sz="24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bg1"/>
                </a:solidFill>
              </a:rPr>
              <a:t> (тыс. руб.)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</a:rPr>
              <a:t>Данные за 2015 г. по состоянию на: 02.04.15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257300"/>
            <a:ext cx="8715374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4" y="-1"/>
            <a:ext cx="7820025" cy="11525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Средние удельные затраты на 1 студента в рамках субсидии на государственное задание по вузам, подведомственным </a:t>
            </a:r>
            <a:r>
              <a:rPr lang="ru-RU" sz="1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bg1"/>
                </a:solidFill>
              </a:rPr>
              <a:t>, рублей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</a:rPr>
              <a:t>Данные за 2015 г. по состоянию на: 02.04.15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23</a:t>
            </a:fld>
            <a:endParaRPr lang="en-US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308100"/>
            <a:ext cx="88344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Векторы концентрации ресурсов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EB2-16FA-48BC-A282-37137FB95574}" type="slidenum">
              <a:rPr lang="en-US" altLang="ru-RU" smtClean="0"/>
              <a:pPr>
                <a:defRPr/>
              </a:pPr>
              <a:t>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60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4" y="0"/>
            <a:ext cx="7762876" cy="14176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Удельные затраты на 1 студента в рамках субсидии на государственное задание в части образования по вузам, подведомственным </a:t>
            </a:r>
            <a:r>
              <a:rPr lang="ru-RU" sz="20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000" b="1" dirty="0" smtClean="0">
                <a:solidFill>
                  <a:schemeClr val="bg1"/>
                </a:solidFill>
              </a:rPr>
              <a:t>, 2014 г., тыс. рублей</a:t>
            </a:r>
            <a:endParaRPr lang="ru-RU" sz="1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25</a:t>
            </a:fld>
            <a:endParaRPr lang="en-US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0"/>
            <a:ext cx="7353300" cy="141763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Вузы с высокими и низкими удельными затратами на 1 студента в рамках субсидии на государственное задание в части образования, 2014 г. (вузы, подведомственные </a:t>
            </a:r>
            <a:r>
              <a:rPr lang="ru-RU" sz="1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bg1"/>
                </a:solidFill>
              </a:rPr>
              <a:t>),  тыс. рублей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77889-2FDB-4216-AE11-55102D2E73C3}" type="slidenum">
              <a:rPr lang="en-US" altLang="ru-RU" smtClean="0"/>
              <a:pPr>
                <a:defRPr/>
              </a:pPr>
              <a:t>26</a:t>
            </a:fld>
            <a:endParaRPr lang="en-US" alt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303338"/>
            <a:ext cx="842962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42386870"/>
              </p:ext>
            </p:extLst>
          </p:nvPr>
        </p:nvGraphicFramePr>
        <p:xfrm>
          <a:off x="255588" y="150906"/>
          <a:ext cx="8435406" cy="629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14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00524286"/>
              </p:ext>
            </p:extLst>
          </p:nvPr>
        </p:nvGraphicFramePr>
        <p:xfrm>
          <a:off x="361053" y="361950"/>
          <a:ext cx="8229274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14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38632145"/>
              </p:ext>
            </p:extLst>
          </p:nvPr>
        </p:nvGraphicFramePr>
        <p:xfrm>
          <a:off x="327171" y="114301"/>
          <a:ext cx="8254767" cy="630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14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4" y="1514475"/>
            <a:ext cx="8963025" cy="45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8582" y="142875"/>
            <a:ext cx="6466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уровень грамотности по уровням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(навыки взрослого населения 25-64 лет), 2012 год</a:t>
            </a:r>
          </a:p>
          <a:p>
            <a:pPr lvl="0" algn="ctr" defTabSz="914400" eaLnBrk="1" hangingPunct="1"/>
            <a:r>
              <a:rPr lang="ru-RU" sz="1400" b="1" dirty="0" smtClean="0">
                <a:solidFill>
                  <a:schemeClr val="bg1"/>
                </a:solidFill>
              </a:rPr>
              <a:t>Данные обследования PIAAC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9201504"/>
              </p:ext>
            </p:extLst>
          </p:nvPr>
        </p:nvGraphicFramePr>
        <p:xfrm>
          <a:off x="327171" y="142875"/>
          <a:ext cx="8347046" cy="627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9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31</a:t>
            </a:fld>
            <a:endParaRPr lang="en-US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11463"/>
              </p:ext>
            </p:extLst>
          </p:nvPr>
        </p:nvGraphicFramePr>
        <p:xfrm>
          <a:off x="2" y="1270126"/>
          <a:ext cx="9143998" cy="5144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085"/>
                <a:gridCol w="666161"/>
                <a:gridCol w="798644"/>
                <a:gridCol w="798644"/>
                <a:gridCol w="667103"/>
                <a:gridCol w="769517"/>
                <a:gridCol w="769517"/>
                <a:gridCol w="666161"/>
                <a:gridCol w="799583"/>
                <a:gridCol w="799583"/>
              </a:tblGrid>
              <a:tr h="6287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Образовательные организации высшего образования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без г. Москва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Москва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2013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2014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Темпы роста,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2013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2014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Темпы роста,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2013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2014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Темпы роста,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24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организаций -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573 603,5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615 646,4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419 551,2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443 897,3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154 052,3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171 749,1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Оплата труда и начисления на оплату труда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366 031,9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399 478,1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264 932,6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282 367,8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101 099,4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117 110,3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24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Оплата работ, услуг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117 914,8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121 810,2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81 606,1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86 904,7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36 308,7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34 905,5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167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Социальное обеспечение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4 961,3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5 466,2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4 339,0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4 853,5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24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Прочие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84 695,5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88 891,8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68 673,6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69 771,2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16 021,9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19 120,6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Увеличение стоимости основных средств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67 377,5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157 358,4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233,5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48 354,8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38 780,3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80,2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19 022,7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118 578,1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623,4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 marL="209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том числе: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машины и оборудование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30 162,0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24 181,2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22 868,0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17 146,0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7 294,0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7 035,2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96,5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471581">
                <a:tc>
                  <a:txBody>
                    <a:bodyPr/>
                    <a:lstStyle/>
                    <a:p>
                      <a:pPr marL="389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вычислительная техника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5 162,2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4 160,4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80,6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4 237,0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3 060,1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72,2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1 100,4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118,9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167066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библиотечный фонд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1 186,0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1 143,4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 marL="209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прочие виды основных фондов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36 029,4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132 033,8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24 513,4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20 699,5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11 516,0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111 334,2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966,8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Увеличение стоимости материальных запасов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29 948,6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28 537,7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24 133,6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22 612,8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5 815,1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5 924,9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  <a:tr h="31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Расходы на содержание общежитий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17 071,9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19 214,1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112,5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13 222,9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14 462,0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109,4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3 849,0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4 752,1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123,5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8674" y="6581000"/>
            <a:ext cx="7858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Источник</a:t>
            </a:r>
            <a:r>
              <a:rPr lang="ru-RU" sz="1000" dirty="0"/>
              <a:t>: Единая информационная система обеспечения деятельности Минобрнауки России (http://eis.mon.gov.ru).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650" y="69708"/>
            <a:ext cx="765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Сведения о расходах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государственных </a:t>
            </a:r>
            <a:r>
              <a:rPr lang="ru-RU" sz="1600" b="1" dirty="0">
                <a:solidFill>
                  <a:schemeClr val="bg1"/>
                </a:solidFill>
              </a:rPr>
              <a:t>(муниципальных) образовательных организаций высшего образования в 2013 и 2014 годах,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22902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2951" y="322004"/>
            <a:ext cx="8964488" cy="576263"/>
          </a:xfrm>
          <a:effectLst/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контекст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управления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финансово-хозяйственной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376772"/>
            <a:ext cx="594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600" b="1" dirty="0" smtClean="0">
                <a:solidFill>
                  <a:srgbClr val="002060"/>
                </a:solidFill>
              </a:rPr>
              <a:t>Обременение инфраструктурой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5836" y="1717067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долгие </a:t>
            </a:r>
            <a:r>
              <a:rPr lang="ru-RU" sz="1400" dirty="0">
                <a:solidFill>
                  <a:srgbClr val="002060"/>
                </a:solidFill>
              </a:rPr>
              <a:t>годы наращивание имущественного комплекса было ключевым показателем эффективности </a:t>
            </a:r>
            <a:r>
              <a:rPr lang="ru-RU" sz="1400" dirty="0" smtClean="0">
                <a:solidFill>
                  <a:srgbClr val="002060"/>
                </a:solidFill>
              </a:rPr>
              <a:t>ректора и вуза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240868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с переходом на НПФ «излишки» недвижимого имущества становятся источником доп. затрат, зачастую при невозможности </a:t>
            </a:r>
            <a:r>
              <a:rPr lang="ru-RU" sz="1400" dirty="0">
                <a:solidFill>
                  <a:srgbClr val="002060"/>
                </a:solidFill>
              </a:rPr>
              <a:t>оптимизации </a:t>
            </a:r>
            <a:r>
              <a:rPr lang="ru-RU" sz="1400" dirty="0" smtClean="0">
                <a:solidFill>
                  <a:srgbClr val="002060"/>
                </a:solidFill>
              </a:rPr>
              <a:t>имущественного </a:t>
            </a:r>
            <a:r>
              <a:rPr lang="ru-RU" sz="1400" dirty="0">
                <a:solidFill>
                  <a:srgbClr val="002060"/>
                </a:solidFill>
              </a:rPr>
              <a:t>комплекса </a:t>
            </a:r>
          </a:p>
        </p:txBody>
      </p:sp>
      <p:pic>
        <p:nvPicPr>
          <p:cNvPr id="33" name="Picture 2" descr="D:\Users\KEgoshin\Desktop\Презентация\Картинки\1. Фильтр\Кругляши\1407352039_gear-whe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83" y="1520788"/>
            <a:ext cx="1057421" cy="10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19733" y="5265204"/>
            <a:ext cx="594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Сокращение возможностей для вуза по привлечению внебюджетного финансирования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7784" y="5857527"/>
            <a:ext cx="580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002060"/>
                </a:solidFill>
              </a:rPr>
              <a:t>- общее замедление роста  экономики</a:t>
            </a:r>
          </a:p>
        </p:txBody>
      </p:sp>
      <p:pic>
        <p:nvPicPr>
          <p:cNvPr id="29" name="Picture 2" descr="D:\Users\KEgoshin\Desktop\Презентация\Картинки\1. Фильтр\Кругляши\1407351710_Ca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5301208"/>
            <a:ext cx="1026406" cy="10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87784" y="6146140"/>
            <a:ext cx="580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002060"/>
                </a:solidFill>
              </a:rPr>
              <a:t>- сворачивание образовательных и научных программ со стороны крупных предприятий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9733" y="3086961"/>
            <a:ext cx="594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Рост средней заработной платы ППС и НС (133% от средней по региону уже в 2015 г.)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7784" y="4167081"/>
            <a:ext cx="594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002060"/>
                </a:solidFill>
              </a:rPr>
              <a:t>- данный </a:t>
            </a:r>
            <a:r>
              <a:rPr lang="ru-RU" sz="1400" dirty="0">
                <a:solidFill>
                  <a:srgbClr val="002060"/>
                </a:solidFill>
              </a:rPr>
              <a:t>факт является хорошим мотиватором для  перехода специалистов высокой квалификации на работу в вузы из других секторов </a:t>
            </a:r>
            <a:r>
              <a:rPr lang="ru-RU" sz="1400" dirty="0" smtClean="0">
                <a:solidFill>
                  <a:srgbClr val="002060"/>
                </a:solidFill>
              </a:rPr>
              <a:t>экономики</a:t>
            </a:r>
            <a:endParaRPr lang="ru-RU" sz="1400" dirty="0">
              <a:solidFill>
                <a:srgbClr val="002060"/>
              </a:solidFill>
            </a:endParaRPr>
          </a:p>
          <a:p>
            <a:pPr marL="0" lvl="1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7784" y="3627021"/>
            <a:ext cx="580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р</a:t>
            </a:r>
            <a:r>
              <a:rPr lang="ru-RU" sz="1400" dirty="0" smtClean="0">
                <a:solidFill>
                  <a:srgbClr val="002060"/>
                </a:solidFill>
              </a:rPr>
              <a:t>ост средней заработной платы ППС и НС до 150% в 2016 и до 200% в 2018 году</a:t>
            </a:r>
          </a:p>
        </p:txBody>
      </p:sp>
      <p:pic>
        <p:nvPicPr>
          <p:cNvPr id="25" name="Picture 2" descr="D:\Users\KEgoshin\Desktop\Презентация\Картинки\1. Фильтр\Кругляши\1407351707_Analytics_tw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338989"/>
            <a:ext cx="1031553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755" y="270993"/>
            <a:ext cx="910850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субсидии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государственного задания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статьям расходов (в целом по сети), 201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64084" y="5060821"/>
            <a:ext cx="2923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72</a:t>
            </a:r>
            <a:r>
              <a:rPr lang="ru-RU" sz="1600" dirty="0" smtClean="0">
                <a:solidFill>
                  <a:srgbClr val="00206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78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%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Оплата труда и начисления на выплаты по оплате труда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28081" y="5779164"/>
            <a:ext cx="3455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6</a:t>
            </a:r>
            <a:r>
              <a:rPr lang="en-US" sz="1600" dirty="0" smtClean="0">
                <a:solidFill>
                  <a:srgbClr val="00206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en-US" sz="1600" dirty="0" smtClean="0">
                <a:solidFill>
                  <a:srgbClr val="002060"/>
                </a:solidFill>
              </a:rPr>
              <a:t>)%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Затраты на коммунальные услуги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11660" y="5118032"/>
            <a:ext cx="316421" cy="3275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40554" y="5060821"/>
            <a:ext cx="2491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4</a:t>
            </a:r>
            <a:r>
              <a:rPr lang="en-US" sz="1600" dirty="0" smtClean="0">
                <a:solidFill>
                  <a:srgbClr val="00206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r>
              <a:rPr lang="en-US" sz="1600" dirty="0" smtClean="0">
                <a:solidFill>
                  <a:srgbClr val="002060"/>
                </a:solidFill>
              </a:rPr>
              <a:t>)%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Затраты на содержание имущества 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173457829"/>
              </p:ext>
            </p:extLst>
          </p:nvPr>
        </p:nvGraphicFramePr>
        <p:xfrm>
          <a:off x="-534390" y="1620181"/>
          <a:ext cx="5718457" cy="323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475827" y="5830262"/>
            <a:ext cx="3138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18</a:t>
            </a:r>
            <a:r>
              <a:rPr lang="en-US" sz="1600" dirty="0" smtClean="0">
                <a:solidFill>
                  <a:srgbClr val="00206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r>
              <a:rPr lang="en-US" sz="1600" dirty="0" smtClean="0">
                <a:solidFill>
                  <a:srgbClr val="002060"/>
                </a:solidFill>
              </a:rPr>
              <a:t>)%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Прочие направления затрат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58096" y="5830262"/>
            <a:ext cx="316421" cy="3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59406" y="5137454"/>
            <a:ext cx="316421" cy="3275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33559" y="5825002"/>
            <a:ext cx="316421" cy="3275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949717423"/>
              </p:ext>
            </p:extLst>
          </p:nvPr>
        </p:nvGraphicFramePr>
        <p:xfrm>
          <a:off x="2843809" y="1620180"/>
          <a:ext cx="6258627" cy="33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75556" y="1430868"/>
            <a:ext cx="334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A7E"/>
                </a:solidFill>
              </a:rPr>
              <a:t>Запланировано в ПФХД:</a:t>
            </a:r>
            <a:endParaRPr lang="ru-RU" b="1" dirty="0">
              <a:solidFill>
                <a:srgbClr val="002A7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12060" y="1440160"/>
            <a:ext cx="334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Заложено в норматив: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463988" y="1421396"/>
            <a:ext cx="0" cy="39518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2332" y="215518"/>
            <a:ext cx="8785225" cy="576263"/>
          </a:xfrm>
          <a:effectLst/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стратегических целей цифрам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2438889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Вузы, указывающие в своих стратегиях развития приоритетность развития научной инфраструктуры</a:t>
            </a:r>
          </a:p>
        </p:txBody>
      </p:sp>
      <p:pic>
        <p:nvPicPr>
          <p:cNvPr id="19" name="Picture 5" descr="D:\Users\KEgoshin\Desktop\Презентация\Картинки\1. Фильтр\Здания\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2" y="1370612"/>
            <a:ext cx="953852" cy="10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11560" y="3609020"/>
            <a:ext cx="3347864" cy="756084"/>
          </a:xfrm>
          <a:prstGeom prst="wedgeRoundRectCallout">
            <a:avLst>
              <a:gd name="adj1" fmla="val -21109"/>
              <a:gd name="adj2" fmla="val 61540"/>
              <a:gd name="adj3" fmla="val 16667"/>
            </a:avLst>
          </a:prstGeom>
          <a:solidFill>
            <a:srgbClr val="F2F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1459" y="3701058"/>
            <a:ext cx="3333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эффективного сектора исследований 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разработок…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11560" y="4617132"/>
            <a:ext cx="3347864" cy="830702"/>
          </a:xfrm>
          <a:prstGeom prst="wedgeRoundRectCallout">
            <a:avLst>
              <a:gd name="adj1" fmla="val -21109"/>
              <a:gd name="adj2" fmla="val 61540"/>
              <a:gd name="adj3" fmla="val 16667"/>
            </a:avLst>
          </a:prstGeom>
          <a:solidFill>
            <a:srgbClr val="F2F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1459" y="4653136"/>
            <a:ext cx="3333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ведущих ученых, научных коллективов, научных и научно-педагогических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школ…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11560" y="5697252"/>
            <a:ext cx="3347864" cy="756084"/>
          </a:xfrm>
          <a:prstGeom prst="wedgeRoundRectCallout">
            <a:avLst>
              <a:gd name="adj1" fmla="val -21109"/>
              <a:gd name="adj2" fmla="val 61540"/>
              <a:gd name="adj3" fmla="val 16667"/>
            </a:avLst>
          </a:prstGeom>
          <a:solidFill>
            <a:srgbClr val="F2F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1459" y="5714672"/>
            <a:ext cx="3333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мирового уровня качества научных исследований и технологических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разработок…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0012" y="2438889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Запланировано финансирования на развитие научной инфраструктуры,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 % от затрат вуза из средств субсидии 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выполнение ГЗ и </a:t>
            </a:r>
            <a:r>
              <a:rPr lang="ru-RU" sz="1400" b="1" dirty="0" err="1" smtClean="0">
                <a:solidFill>
                  <a:srgbClr val="002060"/>
                </a:solidFill>
              </a:rPr>
              <a:t>внебюджетн</a:t>
            </a:r>
            <a:r>
              <a:rPr lang="ru-RU" sz="1400" b="1" dirty="0" smtClean="0">
                <a:solidFill>
                  <a:srgbClr val="002060"/>
                </a:solidFill>
              </a:rPr>
              <a:t>. средств: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3501008"/>
            <a:ext cx="8424936" cy="360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3528" y="4545124"/>
            <a:ext cx="8424936" cy="360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3528" y="5589240"/>
            <a:ext cx="8424936" cy="360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76156" y="360902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0,6%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76156" y="4653136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1,2 %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6156" y="5714672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1,9 %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Users\KEgoshin\Desktop\Презентация\Картинки\1. Фильтр\Финансы\1407351530_Briefc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1822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5225" cy="576263"/>
          </a:xfrm>
          <a:effectLst/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Информационно-аналитическая панель ректора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5121188"/>
            <a:ext cx="87852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современного вуза должен иметь возможность в режиме реального времени отслеживать достижение стратегических целей, текущее и перспективное </a:t>
            </a:r>
          </a:p>
          <a:p>
            <a:pPr algn="ctr"/>
            <a:r>
              <a:rPr lang="ru-RU" b="1" dirty="0" smtClean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состояние своего учреждения</a:t>
            </a:r>
            <a:endParaRPr lang="ru-RU" b="1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Изображение 2" descr="1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2914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трелка влево 172"/>
          <p:cNvSpPr/>
          <p:nvPr/>
        </p:nvSpPr>
        <p:spPr>
          <a:xfrm flipH="1">
            <a:off x="3275856" y="5731252"/>
            <a:ext cx="265536" cy="357732"/>
          </a:xfrm>
          <a:prstGeom prst="leftArrow">
            <a:avLst>
              <a:gd name="adj1" fmla="val 35356"/>
              <a:gd name="adj2" fmla="val 42236"/>
            </a:avLst>
          </a:prstGeom>
          <a:solidFill>
            <a:srgbClr val="75BA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0254" y="726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стратегии развития и планирования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ФХД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университете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07822" y="1136"/>
            <a:ext cx="747712" cy="33152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7122" y="890742"/>
            <a:ext cx="9147564" cy="1"/>
          </a:xfrm>
          <a:prstGeom prst="line">
            <a:avLst/>
          </a:prstGeom>
          <a:ln>
            <a:solidFill>
              <a:srgbClr val="37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-3564" y="4571671"/>
            <a:ext cx="9147564" cy="1"/>
          </a:xfrm>
          <a:prstGeom prst="line">
            <a:avLst/>
          </a:prstGeom>
          <a:ln>
            <a:solidFill>
              <a:srgbClr val="37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-36512" y="2636912"/>
            <a:ext cx="9147564" cy="1"/>
          </a:xfrm>
          <a:prstGeom prst="line">
            <a:avLst/>
          </a:prstGeom>
          <a:ln>
            <a:solidFill>
              <a:srgbClr val="37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3324" y="938739"/>
            <a:ext cx="2847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Долгосрочное планирование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8" y="2570492"/>
            <a:ext cx="29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Среднесрочное планирование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9697" y="4528331"/>
            <a:ext cx="29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планирование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3153305"/>
            <a:ext cx="1240730" cy="1096323"/>
          </a:xfrm>
          <a:prstGeom prst="ellipse">
            <a:avLst/>
          </a:prstGeom>
          <a:solidFill>
            <a:srgbClr val="F48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3385532"/>
            <a:ext cx="124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07504" y="1412776"/>
            <a:ext cx="1240730" cy="1008112"/>
          </a:xfrm>
          <a:prstGeom prst="ellipse">
            <a:avLst/>
          </a:prstGeom>
          <a:solidFill>
            <a:srgbClr val="5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07504" y="1556792"/>
            <a:ext cx="124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7504" y="5252586"/>
            <a:ext cx="1240730" cy="1128742"/>
          </a:xfrm>
          <a:prstGeom prst="ellipse">
            <a:avLst/>
          </a:prstGeom>
          <a:solidFill>
            <a:srgbClr val="00D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89889" y="5396828"/>
            <a:ext cx="124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1407194"/>
            <a:ext cx="2664296" cy="106595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Users\KEgoshin\Desktop\Презентация\Картинки\1. Фильтр\Элементы дизайна\a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46" y="1525804"/>
            <a:ext cx="841430" cy="8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2739" y="1609055"/>
            <a:ext cx="2030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вуза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60852" y="1407193"/>
            <a:ext cx="2303636" cy="106595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524328" y="1628800"/>
            <a:ext cx="1512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D:\Users\KEgoshin\Desktop\Презентация\Картинки\1. Фильтр\Финансы\4_pics_co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52" y="1489994"/>
            <a:ext cx="10795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4345226" y="1616378"/>
            <a:ext cx="2232868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4345226" y="2281293"/>
            <a:ext cx="223286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345226" y="1340768"/>
            <a:ext cx="223286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 направления </a:t>
            </a:r>
          </a:p>
          <a:p>
            <a:pPr algn="ctr"/>
            <a:endParaRPr lang="ru-RU" sz="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вуза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45226" y="2031224"/>
            <a:ext cx="223286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r>
              <a:rPr lang="ru-RU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ланирования / бюджетирования</a:t>
            </a:r>
            <a:endParaRPr lang="ru-RU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829732" y="2879922"/>
            <a:ext cx="6981204" cy="72008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4011054" y="292221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вуза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4" descr="D:\Users\KEgoshin\Desktop\Презентация\Картинки\1. Фильтр\Библиотека\science_docs-8ed5099e7c5318e8a4f88085ec66ee5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19" y="2907211"/>
            <a:ext cx="792340" cy="3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1835696" y="3302308"/>
            <a:ext cx="6981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→ Показатели → Мероприятия (Проекты)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мероприятий (Проектов)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5695" y="3800309"/>
            <a:ext cx="3384377" cy="700334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292080" y="3800309"/>
            <a:ext cx="3524794" cy="70033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2411760" y="3864969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в рамках программы развития</a:t>
            </a:r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478553" y="3889876"/>
            <a:ext cx="532501" cy="518626"/>
          </a:xfrm>
          <a:prstGeom prst="rect">
            <a:avLst/>
          </a:prstGeom>
          <a:noFill/>
          <a:ln w="63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048403" y="3890265"/>
            <a:ext cx="532501" cy="518626"/>
          </a:xfrm>
          <a:prstGeom prst="rect">
            <a:avLst/>
          </a:prstGeom>
          <a:noFill/>
          <a:ln w="63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615563" y="3889876"/>
            <a:ext cx="532501" cy="518626"/>
          </a:xfrm>
          <a:prstGeom prst="rect">
            <a:avLst/>
          </a:prstGeom>
          <a:noFill/>
          <a:ln w="63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3478553" y="4028730"/>
            <a:ext cx="53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48403" y="3819686"/>
            <a:ext cx="53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15562" y="4028730"/>
            <a:ext cx="53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68144" y="3851687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в рамках </a:t>
            </a:r>
          </a:p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целевых</a:t>
            </a:r>
          </a:p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78953" y="3899989"/>
            <a:ext cx="532501" cy="51862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648803" y="3900378"/>
            <a:ext cx="532501" cy="51862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8215961" y="3899989"/>
            <a:ext cx="532501" cy="51862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7078953" y="3952802"/>
            <a:ext cx="53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5ТОП</a:t>
            </a:r>
          </a:p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48803" y="4024810"/>
            <a:ext cx="53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15962" y="3851177"/>
            <a:ext cx="53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6" descr="D:\Users\KEgoshin\Desktop\Презентация\Картинки\1. Фильтр\Здания\1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06" y="3860974"/>
            <a:ext cx="508348" cy="5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/>
          <p:cNvSpPr/>
          <p:nvPr/>
        </p:nvSpPr>
        <p:spPr>
          <a:xfrm rot="16200000">
            <a:off x="5330127" y="3889549"/>
            <a:ext cx="557507" cy="508348"/>
          </a:xfrm>
          <a:prstGeom prst="hexagon">
            <a:avLst/>
          </a:prstGeom>
          <a:gradFill flip="none" rotWithShape="0">
            <a:gsLst>
              <a:gs pos="0">
                <a:srgbClr val="F8A54A"/>
              </a:gs>
              <a:gs pos="89000">
                <a:srgbClr val="F78F39">
                  <a:lumMod val="79000"/>
                  <a:lumOff val="21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6" descr="D:\Users\KEgoshin\Desktop\293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60" y="3983409"/>
            <a:ext cx="291542" cy="2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Шестиугольник 114"/>
          <p:cNvSpPr/>
          <p:nvPr/>
        </p:nvSpPr>
        <p:spPr>
          <a:xfrm rot="16200000">
            <a:off x="1896235" y="3881236"/>
            <a:ext cx="547917" cy="507392"/>
          </a:xfrm>
          <a:prstGeom prst="hexagon">
            <a:avLst/>
          </a:prstGeom>
          <a:gradFill flip="none" rotWithShape="0">
            <a:gsLst>
              <a:gs pos="0">
                <a:srgbClr val="23B3BC">
                  <a:lumMod val="83000"/>
                  <a:lumOff val="17000"/>
                </a:srgbClr>
              </a:gs>
              <a:gs pos="100000">
                <a:srgbClr val="23B3BC">
                  <a:shade val="94000"/>
                  <a:satMod val="135000"/>
                  <a:lumMod val="83000"/>
                  <a:lumOff val="1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6" name="Picture 2" descr="D:\Users\KEgoshin\Desktop\285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29" y="3871488"/>
            <a:ext cx="473328" cy="4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3533531" y="4868770"/>
            <a:ext cx="2531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Планово-финансовое управление 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3533098" y="5127986"/>
            <a:ext cx="2523169" cy="9292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3535620" y="4850043"/>
            <a:ext cx="2528941" cy="175387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Стрелка влево 2047"/>
          <p:cNvSpPr/>
          <p:nvPr/>
        </p:nvSpPr>
        <p:spPr>
          <a:xfrm flipH="1">
            <a:off x="7452928" y="5711618"/>
            <a:ext cx="221732" cy="357732"/>
          </a:xfrm>
          <a:prstGeom prst="leftArrow">
            <a:avLst>
              <a:gd name="adj1" fmla="val 35356"/>
              <a:gd name="adj2" fmla="val 42236"/>
            </a:avLst>
          </a:prstGeom>
          <a:solidFill>
            <a:srgbClr val="75BA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3533531" y="5494210"/>
            <a:ext cx="2524980" cy="929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3534443" y="5836384"/>
            <a:ext cx="2535890" cy="929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3577780" y="6173912"/>
            <a:ext cx="2519208" cy="464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860159" y="5157734"/>
            <a:ext cx="21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данных с подразделений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870659" y="5475570"/>
            <a:ext cx="21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общеуниверситетских расходов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8951" y="5816688"/>
            <a:ext cx="2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плана в соответствии </a:t>
            </a:r>
          </a:p>
          <a:p>
            <a:r>
              <a:rPr lang="ru-RU" sz="9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стратегией и программой развития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91620" y="6148644"/>
            <a:ext cx="20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проекта бюджета и других финансовых документов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Picture 15" descr="D:\Users\KEgoshin\Desktop\Презентация\Картинки\1. Фильтр\Кругляши\02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29" y="5533031"/>
            <a:ext cx="259356" cy="2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s\KEgoshin\Desktop\Презентация\Картинки\1. Фильтр\Кругляши\level_3-e6ff7b201deeb009deb8b01aadad48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27" y="6196540"/>
            <a:ext cx="256435" cy="2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Users\KEgoshin\Desktop\Презентация\Картинки\1. Фильтр\Кругляши\level_1-8351b088e0e091d4891d971dfb922b5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27" y="5165127"/>
            <a:ext cx="263330" cy="2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Users\KEgoshin\Desktop\Презентация\Картинки\1. Фильтр\Кругляши\pic-3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0" y="5881298"/>
            <a:ext cx="257654" cy="2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D:\Users\KEgoshin\Desktop\Презентация\Картинки\1. Фильтр\Библиотека\attach-documen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8" y="5818648"/>
            <a:ext cx="219041" cy="16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7682191" y="4816727"/>
            <a:ext cx="1302045" cy="1787187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7701460" y="4799603"/>
            <a:ext cx="110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документы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694013" y="5251875"/>
            <a:ext cx="1302045" cy="3022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7682190" y="5474911"/>
            <a:ext cx="1302045" cy="302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7694013" y="5779312"/>
            <a:ext cx="1302045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691337" y="6055681"/>
            <a:ext cx="129289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7674660" y="6275014"/>
            <a:ext cx="129289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906574" y="5261942"/>
            <a:ext cx="1102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ФХД.</a:t>
            </a:r>
            <a:endParaRPr lang="ru-RU" sz="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911663" y="5500420"/>
            <a:ext cx="1102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закупок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06573" y="5824849"/>
            <a:ext cx="1102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мероприят.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922360" y="6049074"/>
            <a:ext cx="1102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по науке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935700" y="6276602"/>
            <a:ext cx="1102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Другие…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Picture 20" descr="D:\Users\KEgoshin\Desktop\Презентация\Картинки\1. Фильтр\Аналитика\holo_mAnalytics_Pr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63" y="5269109"/>
            <a:ext cx="172906" cy="1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3" descr="D:\Users\KEgoshin\Desktop\Презентация\Картинки\1. Фильтр\Библиотека\icon_article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97" y="5531013"/>
            <a:ext cx="199557" cy="1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D:\Users\KEgoshin\Desktop\Презентация\Картинки\1. Фильтр\Образование\0_872c9_fae697e3_XL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63" y="6088599"/>
            <a:ext cx="170336" cy="1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5" descr="D:\Users\KEgoshin\Desktop\Презентация\Картинки\1. Фильтр\Образование\8_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34" y="6332202"/>
            <a:ext cx="227300" cy="1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447134" y="4868099"/>
            <a:ext cx="1795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Подразделения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1515634" y="5131443"/>
            <a:ext cx="1762397" cy="9292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1508342" y="5440178"/>
            <a:ext cx="1762453" cy="929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1490266" y="5769182"/>
            <a:ext cx="176668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1485877" y="6181374"/>
            <a:ext cx="1762427" cy="464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1493421" y="4857539"/>
            <a:ext cx="1795909" cy="174742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/>
          <p:cNvSpPr txBox="1"/>
          <p:nvPr/>
        </p:nvSpPr>
        <p:spPr>
          <a:xfrm>
            <a:off x="1736648" y="5168589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поступлений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712619" y="5497461"/>
            <a:ext cx="1619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проектных расходов</a:t>
            </a:r>
            <a:endParaRPr lang="ru-R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700848" y="6196173"/>
            <a:ext cx="1628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значения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706887" y="577931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общих расходов 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 ч. 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акупок)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Picture 9" descr="D:\Users\KEgoshin\Desktop\Презентация\Картинки\1. Фильтр\Кругляши\07-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49" y="5503502"/>
            <a:ext cx="209051" cy="2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1" descr="D:\Users\KEgoshin\Desktop\Презентация\Картинки\1. Фильтр\Кругляши\04-1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95" y="5799367"/>
            <a:ext cx="206523" cy="2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2" descr="D:\Users\KEgoshin\Desktop\Презентация\Картинки\1. Фильтр\Кругляши\06-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48" y="6214590"/>
            <a:ext cx="212415" cy="2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3" descr="D:\Users\KEgoshin\Desktop\Презентация\Картинки\1. Фильтр\Кругляши\07-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66" y="5162356"/>
            <a:ext cx="209051" cy="2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6320956" y="4902508"/>
            <a:ext cx="110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Ректорат и</a:t>
            </a:r>
          </a:p>
          <a:p>
            <a:pPr algn="ctr"/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ченый совет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6320956" y="5274916"/>
            <a:ext cx="1109476" cy="6280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>
            <a:off x="6340930" y="4833591"/>
            <a:ext cx="1109476" cy="1770323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" name="Picture 19" descr="D:\Users\KEgoshin\Desktop\Презентация\Картинки\1. Фильтр\Кругляши\7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84" y="5336017"/>
            <a:ext cx="757346" cy="6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6318744" y="6029924"/>
            <a:ext cx="110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документов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Стрелка влево 183"/>
          <p:cNvSpPr/>
          <p:nvPr/>
        </p:nvSpPr>
        <p:spPr>
          <a:xfrm flipH="1">
            <a:off x="6075394" y="5708917"/>
            <a:ext cx="265536" cy="357732"/>
          </a:xfrm>
          <a:prstGeom prst="leftArrow">
            <a:avLst>
              <a:gd name="adj1" fmla="val 35356"/>
              <a:gd name="adj2" fmla="val 42236"/>
            </a:avLst>
          </a:prstGeom>
          <a:solidFill>
            <a:srgbClr val="75BA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20888"/>
            <a:ext cx="7772400" cy="150018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EB2-16FA-48BC-A282-37137FB95574}" type="slidenum">
              <a:rPr lang="en-US" altLang="ru-RU" smtClean="0"/>
              <a:pPr>
                <a:defRPr/>
              </a:pPr>
              <a:t>37</a:t>
            </a:fld>
            <a:endParaRPr lang="en-US" altLang="ru-RU"/>
          </a:p>
        </p:txBody>
      </p:sp>
      <p:sp>
        <p:nvSpPr>
          <p:cNvPr id="5" name="Subtitle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kumimoji="1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pitchFamily="34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762250" y="4981575"/>
            <a:ext cx="6096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kumimoji="1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itchFamily="34" charset="0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474913" y="3911600"/>
            <a:ext cx="6096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Институт развития образования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НИУ Высшая школа экономики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Ирина Всеволодовна Абанкина</a:t>
            </a:r>
          </a:p>
          <a:p>
            <a:pPr lvl="0" algn="r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Abankinai@hse.ru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kumimoji="1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pitchFamily="34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65538"/>
            <a:ext cx="7953375" cy="43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01211" y="167045"/>
            <a:ext cx="7842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Участие населения в формальном и неформальном образовании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(население 25-64 лет), 2012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0997" y="813376"/>
            <a:ext cx="2824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1" hangingPunct="1"/>
            <a:r>
              <a:rPr lang="ru-RU" sz="1400" b="1" dirty="0" smtClean="0">
                <a:solidFill>
                  <a:schemeClr val="bg1"/>
                </a:solidFill>
              </a:rPr>
              <a:t>Данные обследования PIAAC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95536"/>
              </p:ext>
            </p:extLst>
          </p:nvPr>
        </p:nvGraphicFramePr>
        <p:xfrm>
          <a:off x="-781050" y="980728"/>
          <a:ext cx="9925050" cy="419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11080"/>
            <a:ext cx="9144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dirty="0"/>
              <a:t>Респондентам исследования было предложено  присвоить  каждому из 10 перечисленных вузов «первого эшелона» оценку, которая соответствует  степени совпадения ожиданий работодателя и уровня подготовки выпускника данных вузов. </a:t>
            </a:r>
          </a:p>
          <a:p>
            <a:pPr eaLnBrk="1" hangingPunct="1">
              <a:defRPr/>
            </a:pPr>
            <a:r>
              <a:rPr lang="ru-RU" sz="1400" dirty="0" err="1"/>
              <a:t>Max</a:t>
            </a:r>
            <a:r>
              <a:rPr lang="ru-RU" sz="1400" dirty="0"/>
              <a:t> - это ключевой для компании вуз, поставляющий отличные кадры, </a:t>
            </a:r>
          </a:p>
          <a:p>
            <a:pPr eaLnBrk="1" hangingPunct="1">
              <a:defRPr/>
            </a:pPr>
            <a:r>
              <a:rPr lang="ru-RU" sz="1400" dirty="0" err="1"/>
              <a:t>Avg</a:t>
            </a:r>
            <a:r>
              <a:rPr lang="ru-RU" sz="1400" dirty="0"/>
              <a:t> </a:t>
            </a:r>
            <a:r>
              <a:rPr lang="ru-RU" sz="1400" dirty="0" smtClean="0"/>
              <a:t>- характеризует </a:t>
            </a:r>
            <a:r>
              <a:rPr lang="ru-RU" sz="1400" dirty="0"/>
              <a:t>среднюю успешность,</a:t>
            </a:r>
          </a:p>
          <a:p>
            <a:pPr eaLnBrk="1" hangingPunct="1">
              <a:defRPr/>
            </a:pPr>
            <a:r>
              <a:rPr lang="ru-RU" sz="1400" dirty="0" err="1"/>
              <a:t>Min</a:t>
            </a:r>
            <a:r>
              <a:rPr lang="ru-RU" sz="1400" dirty="0"/>
              <a:t> - это вуз, выпускники которого по  практике респондента не соответствуют </a:t>
            </a:r>
            <a:r>
              <a:rPr lang="ru-RU" sz="1400" dirty="0" err="1"/>
              <a:t>ребованиям</a:t>
            </a:r>
            <a:r>
              <a:rPr lang="ru-RU" sz="1400" dirty="0"/>
              <a:t>/корпоративной культуре.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138" y="4535488"/>
            <a:ext cx="373211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100" dirty="0">
                <a:latin typeface="+mn-lt"/>
              </a:rPr>
              <a:t>Источник: Исследование работодателей </a:t>
            </a:r>
            <a:r>
              <a:rPr lang="ru-RU" sz="1100" dirty="0" smtClean="0">
                <a:latin typeface="+mn-lt"/>
              </a:rPr>
              <a:t>201</a:t>
            </a:r>
            <a:r>
              <a:rPr lang="en-US" sz="1100" dirty="0" smtClean="0">
                <a:latin typeface="+mn-lt"/>
              </a:rPr>
              <a:t>4</a:t>
            </a:r>
            <a:r>
              <a:rPr lang="ru-RU" sz="1100" dirty="0" smtClean="0">
                <a:latin typeface="+mn-lt"/>
              </a:rPr>
              <a:t>, </a:t>
            </a:r>
            <a:r>
              <a:rPr lang="en-US" sz="1100" dirty="0">
                <a:latin typeface="+mn-lt"/>
              </a:rPr>
              <a:t>FutureToday</a:t>
            </a:r>
            <a:endParaRPr lang="ru-RU" sz="1100" dirty="0">
              <a:latin typeface="+mn-lt"/>
            </a:endParaRPr>
          </a:p>
        </p:txBody>
      </p:sp>
      <p:sp>
        <p:nvSpPr>
          <p:cNvPr id="28677" name="Заголовок 8"/>
          <p:cNvSpPr>
            <a:spLocks noGrp="1"/>
          </p:cNvSpPr>
          <p:nvPr>
            <p:ph type="title"/>
          </p:nvPr>
        </p:nvSpPr>
        <p:spPr>
          <a:xfrm>
            <a:off x="717550" y="0"/>
            <a:ext cx="8713788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Подготовка выпускников даже ведущих вузов </a:t>
            </a:r>
            <a:b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не полностью соответствует ожиданиям </a:t>
            </a:r>
            <a:b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работодателей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Сопоставление стран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 объемам финансирования образования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67175"/>
            <a:ext cx="77724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3F82"/>
                </a:solidFill>
              </a:rPr>
              <a:t>Опыт </a:t>
            </a:r>
            <a:r>
              <a:rPr lang="ru-RU" b="1" dirty="0" smtClean="0">
                <a:solidFill>
                  <a:srgbClr val="003F82"/>
                </a:solidFill>
              </a:rPr>
              <a:t>зарубежных </a:t>
            </a:r>
            <a:r>
              <a:rPr lang="ru-RU" b="1" dirty="0" smtClean="0">
                <a:solidFill>
                  <a:srgbClr val="003F82"/>
                </a:solidFill>
              </a:rPr>
              <a:t>стран 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поддержки высшего образования  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в условиях бюджетных ограничений</a:t>
            </a:r>
            <a:endParaRPr lang="ru-RU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295400"/>
          <a:ext cx="8642350" cy="487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442"/>
                <a:gridCol w="1151376"/>
                <a:gridCol w="1171213"/>
                <a:gridCol w="1172041"/>
                <a:gridCol w="1288583"/>
                <a:gridCol w="1288583"/>
                <a:gridCol w="1143112"/>
              </a:tblGrid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Дошкольное образование (для детей от 3 лет)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Начальное, среднее и послесреднее нетретичное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Третичное образование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уровни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116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1" marR="6859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 третичное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профессиональное образование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Высшее профессиональное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Турция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Словакия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Венгрия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Латвия*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Эстония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Бразилия*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44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Великобритания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Финляндия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6,9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  <a:tr h="44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по ОЭСР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6,1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b"/>
                </a:tc>
              </a:tr>
            </a:tbl>
          </a:graphicData>
        </a:graphic>
      </p:graphicFrame>
      <p:sp>
        <p:nvSpPr>
          <p:cNvPr id="14473" name="Прямоугольник 2"/>
          <p:cNvSpPr>
            <a:spLocks noChangeArrowheads="1"/>
          </p:cNvSpPr>
          <p:nvPr/>
        </p:nvSpPr>
        <p:spPr bwMode="auto">
          <a:xfrm>
            <a:off x="574675" y="404813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Расходы на образование в процентах от ВВП по уровням образования, 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2012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г.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474" name="Прямоугольник 3"/>
          <p:cNvSpPr>
            <a:spLocks noChangeArrowheads="1"/>
          </p:cNvSpPr>
          <p:nvPr/>
        </p:nvSpPr>
        <p:spPr bwMode="auto">
          <a:xfrm>
            <a:off x="395288" y="6021388"/>
            <a:ext cx="7129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По данным</a:t>
            </a:r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> OECD Education at a Glance 2014</a:t>
            </a:r>
            <a:endParaRPr lang="ru-RU" altLang="ru-RU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*страны-партнеры ОЭСР</a:t>
            </a:r>
            <a:endParaRPr lang="ru-RU" altLang="ru-RU" sz="100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0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/>
          <a:srcRect l="47530" t="38243" r="7848" b="9560"/>
          <a:stretch>
            <a:fillRect/>
          </a:stretch>
        </p:blipFill>
        <p:spPr bwMode="auto">
          <a:xfrm>
            <a:off x="0" y="1371600"/>
            <a:ext cx="9144000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2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6166-16D0-48B5-951E-A332BE9A7B9B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072" y="1420654"/>
            <a:ext cx="8782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</a:rPr>
              <a:t>зменение </a:t>
            </a:r>
            <a:r>
              <a:rPr lang="ru-RU" sz="1400" b="1" dirty="0">
                <a:solidFill>
                  <a:srgbClr val="002060"/>
                </a:solidFill>
              </a:rPr>
              <a:t>механизмов распределения </a:t>
            </a:r>
            <a:r>
              <a:rPr lang="ru-RU" sz="1400" b="1" dirty="0" smtClean="0">
                <a:solidFill>
                  <a:srgbClr val="002060"/>
                </a:solidFill>
              </a:rPr>
              <a:t>ресурсов за </a:t>
            </a:r>
            <a:r>
              <a:rPr lang="ru-RU" sz="1400" b="1" dirty="0">
                <a:solidFill>
                  <a:srgbClr val="002060"/>
                </a:solidFill>
              </a:rPr>
              <a:t>счет стремления к прямым взаимоотношениям между государственными ресурсами и результатами деятельности институтов и конкурентного подхода в </a:t>
            </a:r>
            <a:r>
              <a:rPr lang="ru-RU" sz="1400" b="1" dirty="0" smtClean="0">
                <a:solidFill>
                  <a:srgbClr val="002060"/>
                </a:solidFill>
              </a:rPr>
              <a:t>распределении ресурсов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Предоставление </a:t>
            </a:r>
            <a:r>
              <a:rPr lang="ru-RU" sz="1400" b="1" dirty="0">
                <a:solidFill>
                  <a:srgbClr val="002060"/>
                </a:solidFill>
              </a:rPr>
              <a:t>университетам большей свободы в управлении своими финансовыми ресурсами и выработку стратегий по привлечению других (отличных от государственных) источников </a:t>
            </a:r>
            <a:r>
              <a:rPr lang="ru-RU" sz="1400" b="1" dirty="0" smtClean="0">
                <a:solidFill>
                  <a:srgbClr val="002060"/>
                </a:solidFill>
              </a:rPr>
              <a:t>финансирования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Диверсификация </a:t>
            </a:r>
            <a:r>
              <a:rPr lang="ru-RU" sz="1400" b="1" dirty="0">
                <a:solidFill>
                  <a:srgbClr val="002060"/>
                </a:solidFill>
              </a:rPr>
              <a:t>доходов </a:t>
            </a:r>
            <a:r>
              <a:rPr lang="ru-RU" sz="1400" b="1" dirty="0" smtClean="0">
                <a:solidFill>
                  <a:srgbClr val="002060"/>
                </a:solidFill>
              </a:rPr>
              <a:t>как инструмент </a:t>
            </a:r>
            <a:r>
              <a:rPr lang="ru-RU" sz="1400" b="1" dirty="0">
                <a:solidFill>
                  <a:srgbClr val="002060"/>
                </a:solidFill>
              </a:rPr>
              <a:t>регулирования финансовых средств с </a:t>
            </a:r>
            <a:r>
              <a:rPr lang="ru-RU" sz="1400" b="1" dirty="0" smtClean="0">
                <a:solidFill>
                  <a:srgbClr val="002060"/>
                </a:solidFill>
              </a:rPr>
              <a:t>использованием </a:t>
            </a:r>
            <a:r>
              <a:rPr lang="ru-RU" sz="1400" b="1" dirty="0">
                <a:solidFill>
                  <a:srgbClr val="002060"/>
                </a:solidFill>
              </a:rPr>
              <a:t>различных </a:t>
            </a:r>
            <a:r>
              <a:rPr lang="ru-RU" sz="1400" b="1" dirty="0" smtClean="0">
                <a:solidFill>
                  <a:srgbClr val="002060"/>
                </a:solidFill>
              </a:rPr>
              <a:t>механизмов: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323" y="3650010"/>
            <a:ext cx="8305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Повышение платы за обучение и активизация потребительской способности домохозяйств в </a:t>
            </a:r>
            <a:r>
              <a:rPr lang="ru-RU" sz="1200" dirty="0" err="1"/>
              <a:t>софинансировании</a:t>
            </a:r>
            <a:r>
              <a:rPr lang="ru-RU" sz="1200" dirty="0"/>
              <a:t> </a:t>
            </a:r>
            <a:r>
              <a:rPr lang="ru-RU" sz="1200" dirty="0" smtClean="0"/>
              <a:t>- 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Великобритания, Испания, Чешская Республика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Польша,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Италия, Китай</a:t>
            </a:r>
            <a:endParaRPr lang="ru-RU" sz="1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Инновационные </a:t>
            </a:r>
            <a:r>
              <a:rPr lang="ru-RU" sz="1200" dirty="0"/>
              <a:t>модели распределения </a:t>
            </a:r>
            <a:r>
              <a:rPr lang="ru-RU" sz="1200" dirty="0" smtClean="0"/>
              <a:t>ресурсов: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ifelong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learning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accounts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Великобритания,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uman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capital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contracts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Австралия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Бюджетирование, ориентированное на </a:t>
            </a:r>
            <a:r>
              <a:rPr lang="ru-RU" sz="1200" dirty="0" smtClean="0"/>
              <a:t>результат - 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contracts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Дания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Норвегия, Швеция,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Финляндия, Франция, Венгрия,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Чехия, Шанхай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Целевые </a:t>
            </a:r>
            <a:r>
              <a:rPr lang="ru-RU" sz="1200" dirty="0"/>
              <a:t>механизмы </a:t>
            </a:r>
            <a:r>
              <a:rPr lang="ru-RU" sz="1200" dirty="0" smtClean="0"/>
              <a:t>финансирования –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например, в Великобритании внедряются 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программы, затрагивающие развитие сети научных центров для школьников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STEM, а также поощряется участие 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софинансировании</a:t>
            </a:r>
            <a:r>
              <a:rPr lang="ru-RU" sz="1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образовательных организаций с введением Национальной стипендиальной 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программы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NSP</a:t>
            </a:r>
            <a:endParaRPr lang="ru-RU" sz="1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err="1" smtClean="0"/>
              <a:t>Эндаумент</a:t>
            </a:r>
            <a:r>
              <a:rPr lang="ru-RU" sz="1200" dirty="0" smtClean="0"/>
              <a:t> – </a:t>
            </a:r>
            <a:r>
              <a:rPr lang="ru-RU" sz="1200" b="1" i="1" dirty="0" smtClean="0">
                <a:solidFill>
                  <a:srgbClr val="0070C0"/>
                </a:solidFill>
              </a:rPr>
              <a:t>США</a:t>
            </a:r>
            <a:r>
              <a:rPr lang="ru-RU" sz="1200" b="1" i="1" dirty="0">
                <a:solidFill>
                  <a:srgbClr val="0070C0"/>
                </a:solidFill>
              </a:rPr>
              <a:t>, </a:t>
            </a:r>
            <a:r>
              <a:rPr lang="ru-RU" sz="1200" b="1" i="1" dirty="0" smtClean="0">
                <a:solidFill>
                  <a:srgbClr val="0070C0"/>
                </a:solidFill>
              </a:rPr>
              <a:t>Великобритания, </a:t>
            </a:r>
            <a:r>
              <a:rPr lang="ru-RU" sz="1200" b="1" i="1" dirty="0" smtClean="0">
                <a:solidFill>
                  <a:srgbClr val="0070C0"/>
                </a:solidFill>
              </a:rPr>
              <a:t>Шанхай, Корея,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Усиление </a:t>
            </a:r>
            <a:r>
              <a:rPr lang="ru-RU" sz="1200" dirty="0"/>
              <a:t>передовых </a:t>
            </a:r>
            <a:r>
              <a:rPr lang="ru-RU" sz="1200" dirty="0" smtClean="0"/>
              <a:t>исследований – </a:t>
            </a:r>
            <a:r>
              <a:rPr lang="ru-RU" sz="1200" b="1" i="1" dirty="0" smtClean="0">
                <a:solidFill>
                  <a:srgbClr val="0070C0"/>
                </a:solidFill>
              </a:rPr>
              <a:t>Германия, Шанхай, Корея, Австралия, Китай</a:t>
            </a: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Внутреннее перераспределение </a:t>
            </a:r>
            <a:r>
              <a:rPr lang="ru-RU" sz="1200" dirty="0" smtClean="0"/>
              <a:t>ресурсов – </a:t>
            </a:r>
            <a:r>
              <a:rPr lang="ru-RU" sz="1200" b="1" i="1" dirty="0" smtClean="0">
                <a:solidFill>
                  <a:srgbClr val="0070C0"/>
                </a:solidFill>
              </a:rPr>
              <a:t>Франция, Германия, Китай</a:t>
            </a:r>
            <a:endParaRPr lang="ru-RU" sz="1200" b="1" i="1" dirty="0">
              <a:solidFill>
                <a:srgbClr val="0070C0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200" b="1" i="1" dirty="0">
              <a:solidFill>
                <a:srgbClr val="0070C0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9700" y="147935"/>
            <a:ext cx="742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Финансирование </a:t>
            </a:r>
            <a:r>
              <a:rPr lang="ru-RU" b="1" dirty="0">
                <a:solidFill>
                  <a:schemeClr val="bg1"/>
                </a:solidFill>
              </a:rPr>
              <a:t>высшего образования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условиях бюджетных </a:t>
            </a:r>
            <a:r>
              <a:rPr lang="ru-RU" b="1" dirty="0" smtClean="0">
                <a:solidFill>
                  <a:schemeClr val="bg1"/>
                </a:solidFill>
              </a:rPr>
              <a:t>ограничений: лучшие практики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2383"/>
      </p:ext>
    </p:extLst>
  </p:cSld>
  <p:clrMapOvr>
    <a:masterClrMapping/>
  </p:clrMapOvr>
</p:sld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Минобрнауки">
    <a:dk1>
      <a:srgbClr val="000000"/>
    </a:dk1>
    <a:lt1>
      <a:srgbClr val="FFFFFF"/>
    </a:lt1>
    <a:dk2>
      <a:srgbClr val="DAD2BF"/>
    </a:dk2>
    <a:lt2>
      <a:srgbClr val="FFFFFF"/>
    </a:lt2>
    <a:accent1>
      <a:srgbClr val="B5CAD7"/>
    </a:accent1>
    <a:accent2>
      <a:srgbClr val="B5CAD7"/>
    </a:accent2>
    <a:accent3>
      <a:srgbClr val="D1D7B5"/>
    </a:accent3>
    <a:accent4>
      <a:srgbClr val="C1BA96"/>
    </a:accent4>
    <a:accent5>
      <a:srgbClr val="6F5F4F"/>
    </a:accent5>
    <a:accent6>
      <a:srgbClr val="F8B69E"/>
    </a:accent6>
    <a:hlink>
      <a:srgbClr val="004573"/>
    </a:hlink>
    <a:folHlink>
      <a:srgbClr val="325871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Минобрнауки">
    <a:dk1>
      <a:srgbClr val="000000"/>
    </a:dk1>
    <a:lt1>
      <a:srgbClr val="FFFFFF"/>
    </a:lt1>
    <a:dk2>
      <a:srgbClr val="DAD2BF"/>
    </a:dk2>
    <a:lt2>
      <a:srgbClr val="FFFFFF"/>
    </a:lt2>
    <a:accent1>
      <a:srgbClr val="B5CAD7"/>
    </a:accent1>
    <a:accent2>
      <a:srgbClr val="B5CAD7"/>
    </a:accent2>
    <a:accent3>
      <a:srgbClr val="D1D7B5"/>
    </a:accent3>
    <a:accent4>
      <a:srgbClr val="C1BA96"/>
    </a:accent4>
    <a:accent5>
      <a:srgbClr val="6F5F4F"/>
    </a:accent5>
    <a:accent6>
      <a:srgbClr val="F8B69E"/>
    </a:accent6>
    <a:hlink>
      <a:srgbClr val="004573"/>
    </a:hlink>
    <a:folHlink>
      <a:srgbClr val="325871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2268</Words>
  <Application>Microsoft Office PowerPoint</Application>
  <PresentationFormat>Экран (4:3)</PresentationFormat>
  <Paragraphs>677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Myriad Pro</vt:lpstr>
      <vt:lpstr>Myriad Pro Semibold</vt:lpstr>
      <vt:lpstr>Times New Roman</vt:lpstr>
      <vt:lpstr>Wingdings</vt:lpstr>
      <vt:lpstr>Office Theme</vt:lpstr>
      <vt:lpstr>    Сравнительный анализ  финансирования университетов  в странах Европы, Азии и России  Директор Института развития образования НИУ ВШЭ, проф. И.В. Абанкина  </vt:lpstr>
      <vt:lpstr>Презентация PowerPoint</vt:lpstr>
      <vt:lpstr>Презентация PowerPoint</vt:lpstr>
      <vt:lpstr>Презентация PowerPoint</vt:lpstr>
      <vt:lpstr>Подготовка выпускников даже ведущих вузов  не полностью соответствует ожиданиям  работодателей</vt:lpstr>
      <vt:lpstr>Сопоставление стран по объемам финансирования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субсидии на государственное задание вузам, подведомственным Минобрнауки (тыс. руб.)  Данные за 2015 г. по состоянию на: 02.04.15</vt:lpstr>
      <vt:lpstr>Средние удельные затраты на 1 студента в рамках субсидии на государственное задание по вузам, подведомственным Минобрнауки, рублей  Данные за 2015 г. по состоянию на: 02.04.15</vt:lpstr>
      <vt:lpstr>Презентация PowerPoint</vt:lpstr>
      <vt:lpstr>Удельные затраты на 1 студента в рамках субсидии на государственное задание в части образования по вузам, подведомственным Минобрнауки, 2014 г., тыс. рублей</vt:lpstr>
      <vt:lpstr>Вузы с высокими и низкими удельными затратами на 1 студента в рамках субсидии на государственное задание в части образования, 2014 г. (вузы, подведомственные Минобрнауки), 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контекст  для повышения эффективности управления  финансово-хозяйственной деятельности университетов</vt:lpstr>
      <vt:lpstr>Презентация PowerPoint</vt:lpstr>
      <vt:lpstr>Несоответствие стратегических целей цифрам</vt:lpstr>
      <vt:lpstr>Информационно-аналитическая панель ректора</vt:lpstr>
      <vt:lpstr>Презентация PowerPoint</vt:lpstr>
      <vt:lpstr> 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Alexander  Vysokovskiy</cp:lastModifiedBy>
  <cp:revision>469</cp:revision>
  <dcterms:created xsi:type="dcterms:W3CDTF">2010-09-30T07:07:58Z</dcterms:created>
  <dcterms:modified xsi:type="dcterms:W3CDTF">2016-09-19T18:48:44Z</dcterms:modified>
</cp:coreProperties>
</file>