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93" r:id="rId4"/>
    <p:sldId id="265" r:id="rId5"/>
    <p:sldId id="258" r:id="rId6"/>
    <p:sldId id="259" r:id="rId7"/>
    <p:sldId id="286" r:id="rId8"/>
    <p:sldId id="295" r:id="rId9"/>
    <p:sldId id="296" r:id="rId10"/>
    <p:sldId id="294" r:id="rId11"/>
    <p:sldId id="289" r:id="rId12"/>
    <p:sldId id="290" r:id="rId13"/>
    <p:sldId id="292" r:id="rId14"/>
    <p:sldId id="283" r:id="rId15"/>
    <p:sldId id="291" r:id="rId16"/>
    <p:sldId id="275" r:id="rId17"/>
    <p:sldId id="27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1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4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2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5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7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2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0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FBDA-B834-404B-8ABC-687D7B07D73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9134-78D8-4A16-8EB6-477565D44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</a:rPr>
              <a:t>Торжественное открытие образовательного форума «Алтай-Азия </a:t>
            </a:r>
            <a:r>
              <a:rPr lang="ru-RU" sz="3600" b="1" dirty="0" smtClean="0">
                <a:solidFill>
                  <a:schemeClr val="bg1"/>
                </a:solidFill>
              </a:rPr>
              <a:t>2016»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628800"/>
            <a:ext cx="626469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259175"/>
            <a:ext cx="59046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темы Форума: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 глобальная конкуренция и стратегии развития вузов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Евразийском образовательном пространстве;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     международные стандарты и современные подходы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>
                <a:solidFill>
                  <a:schemeClr val="bg1"/>
                </a:solidFill>
              </a:rPr>
              <a:t>гарантии качества образования;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-    </a:t>
            </a:r>
            <a:r>
              <a:rPr lang="ru-RU" dirty="0" smtClean="0">
                <a:solidFill>
                  <a:schemeClr val="bg1"/>
                </a:solidFill>
              </a:rPr>
              <a:t>процессы </a:t>
            </a:r>
            <a:r>
              <a:rPr lang="ru-RU" dirty="0">
                <a:solidFill>
                  <a:schemeClr val="bg1"/>
                </a:solidFill>
              </a:rPr>
              <a:t>интеграции вузов: российский и зарубежный опыт;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образовательная деятельность современного университета: новые парадигмы и взгляд в будущее;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электронное обучение в непрерывном образовании: новые вызовы и лучшие практики </a:t>
            </a:r>
          </a:p>
        </p:txBody>
      </p:sp>
    </p:spTree>
    <p:extLst>
      <p:ext uri="{BB962C8B-B14F-4D97-AF65-F5344CB8AC3E}">
        <p14:creationId xmlns:p14="http://schemas.microsoft.com/office/powerpoint/2010/main" val="31116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tipovaea\Рабочий стол\Глеб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11119"/>
            <a:ext cx="2360874" cy="32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268760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Глебова Любовь Николаевна</a:t>
            </a:r>
          </a:p>
          <a:p>
            <a:r>
              <a:rPr lang="ru-RU" dirty="0">
                <a:solidFill>
                  <a:schemeClr val="bg1"/>
                </a:solidFill>
              </a:rPr>
              <a:t> руководитель Федерального агентства по делам Содружества Независимых Государств, соотечественников, проживающих за рубежом, и по международному гуманитарному сотрудничеству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952328" cy="315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1268760"/>
            <a:ext cx="288032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600" b="1" dirty="0" err="1" smtClean="0">
                <a:solidFill>
                  <a:schemeClr val="bg1"/>
                </a:solidFill>
              </a:rPr>
              <a:t>Карлин</a:t>
            </a:r>
            <a:r>
              <a:rPr lang="ru-RU" sz="3600" b="1" dirty="0" smtClean="0">
                <a:solidFill>
                  <a:schemeClr val="bg1"/>
                </a:solidFill>
              </a:rPr>
              <a:t> Александр Богданович</a:t>
            </a:r>
            <a:endParaRPr lang="ru-RU" sz="3600" b="1" dirty="0">
              <a:solidFill>
                <a:schemeClr val="bg1"/>
              </a:solidFill>
            </a:endParaRPr>
          </a:p>
          <a:p>
            <a:pPr lvl="0" algn="l"/>
            <a:r>
              <a:rPr lang="ru-RU" sz="2800" dirty="0" smtClean="0">
                <a:solidFill>
                  <a:schemeClr val="bg1"/>
                </a:solidFill>
              </a:rPr>
              <a:t>Губернатор Алтайского края</a:t>
            </a:r>
          </a:p>
          <a:p>
            <a:pPr lvl="0" algn="l"/>
            <a:r>
              <a:rPr lang="ru-RU" sz="2800" dirty="0" smtClean="0">
                <a:solidFill>
                  <a:schemeClr val="bg1"/>
                </a:solidFill>
              </a:rPr>
              <a:t>(г. Барнаул, Россия)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1268760"/>
            <a:ext cx="253828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7"/>
          <a:stretch/>
        </p:blipFill>
        <p:spPr>
          <a:xfrm>
            <a:off x="3059832" y="1268760"/>
            <a:ext cx="2794275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37" y="1268761"/>
            <a:ext cx="2551199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91473"/>
            <a:ext cx="2736304" cy="11848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13905"/>
            <a:ext cx="2640756" cy="34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2780927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Филиппов Владимир Михайлович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Ректор Российского университета дружбы народов, председатель Совета ректоров Университета Шанхайской Организации </a:t>
            </a:r>
            <a:r>
              <a:rPr lang="ru-RU" sz="1400" dirty="0" smtClean="0">
                <a:solidFill>
                  <a:schemeClr val="bg1"/>
                </a:solidFill>
              </a:rPr>
              <a:t>Сотрудничества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Д-р физ.-мат. наук, профессор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(г. Москва,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7463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12776"/>
            <a:ext cx="5256584" cy="30963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Вербицкая Людмила Алексеевна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резидент </a:t>
            </a:r>
            <a:r>
              <a:rPr lang="ru-RU" sz="2800" dirty="0">
                <a:solidFill>
                  <a:schemeClr val="bg1"/>
                </a:solidFill>
              </a:rPr>
              <a:t>Российской академии </a:t>
            </a:r>
            <a:r>
              <a:rPr lang="ru-RU" sz="2800" dirty="0" smtClean="0">
                <a:solidFill>
                  <a:schemeClr val="bg1"/>
                </a:solidFill>
              </a:rPr>
              <a:t>образования,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д-р филолог. наук, профессор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(г. Москва, Россия)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9618"/>
          <a:stretch/>
        </p:blipFill>
        <p:spPr bwMode="auto">
          <a:xfrm>
            <a:off x="161434" y="1272952"/>
            <a:ext cx="327027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556792"/>
            <a:ext cx="3096344" cy="29523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Вербицкая Людмила Алексеевна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резидент </a:t>
            </a:r>
            <a:r>
              <a:rPr lang="ru-RU" sz="2800" dirty="0">
                <a:solidFill>
                  <a:schemeClr val="bg1"/>
                </a:solidFill>
              </a:rPr>
              <a:t>Российской академии </a:t>
            </a:r>
            <a:r>
              <a:rPr lang="ru-RU" sz="2800" dirty="0" smtClean="0">
                <a:solidFill>
                  <a:schemeClr val="bg1"/>
                </a:solidFill>
              </a:rPr>
              <a:t>образования,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д-р филолог. наук, профессор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(г. Москва, Россия)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3" y="1124744"/>
            <a:ext cx="2467387" cy="3609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89527"/>
            <a:ext cx="2911202" cy="31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196752"/>
            <a:ext cx="64442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 err="1">
                <a:solidFill>
                  <a:schemeClr val="bg1"/>
                </a:solidFill>
              </a:rPr>
              <a:t>Абанкина</a:t>
            </a:r>
            <a:r>
              <a:rPr lang="ru-RU" sz="2900" b="1" dirty="0">
                <a:solidFill>
                  <a:schemeClr val="bg1"/>
                </a:solidFill>
              </a:rPr>
              <a:t> Ирина Всеволодовна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500" dirty="0">
                <a:solidFill>
                  <a:schemeClr val="bg1"/>
                </a:solidFill>
              </a:rPr>
              <a:t>директор Института развития образования Национального исследовательского университета «Высшая школа экономики</a:t>
            </a:r>
            <a:r>
              <a:rPr lang="ru-RU" sz="2500" dirty="0" smtClean="0">
                <a:solidFill>
                  <a:schemeClr val="bg1"/>
                </a:solidFill>
              </a:rPr>
              <a:t>», </a:t>
            </a:r>
            <a:r>
              <a:rPr lang="ru-RU" sz="2500" dirty="0">
                <a:solidFill>
                  <a:schemeClr val="bg1"/>
                </a:solidFill>
              </a:rPr>
              <a:t>канд. </a:t>
            </a:r>
            <a:r>
              <a:rPr lang="ru-RU" sz="2500" dirty="0" err="1">
                <a:solidFill>
                  <a:schemeClr val="bg1"/>
                </a:solidFill>
              </a:rPr>
              <a:t>пед</a:t>
            </a:r>
            <a:r>
              <a:rPr lang="ru-RU" sz="2500" dirty="0">
                <a:solidFill>
                  <a:schemeClr val="bg1"/>
                </a:solidFill>
              </a:rPr>
              <a:t>. наук, профессор</a:t>
            </a:r>
            <a:endParaRPr lang="ru-RU" sz="2500" dirty="0" smtClean="0">
              <a:solidFill>
                <a:schemeClr val="bg1"/>
              </a:solidFill>
            </a:endParaRPr>
          </a:p>
          <a:p>
            <a:r>
              <a:rPr lang="ru-RU" sz="2500" dirty="0" smtClean="0">
                <a:solidFill>
                  <a:schemeClr val="bg1"/>
                </a:solidFill>
              </a:rPr>
              <a:t>(</a:t>
            </a:r>
            <a:r>
              <a:rPr lang="ru-RU" sz="2500" dirty="0">
                <a:solidFill>
                  <a:schemeClr val="bg1"/>
                </a:solidFill>
              </a:rPr>
              <a:t>г. Москва, Россия)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Сравнительный </a:t>
            </a:r>
            <a:r>
              <a:rPr lang="ru-RU" sz="2400" i="1" dirty="0">
                <a:solidFill>
                  <a:schemeClr val="bg1"/>
                </a:solidFill>
              </a:rPr>
              <a:t>анализ финансирования университетов в странах </a:t>
            </a: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Европы</a:t>
            </a:r>
            <a:r>
              <a:rPr lang="ru-RU" sz="2400" i="1" dirty="0">
                <a:solidFill>
                  <a:schemeClr val="bg1"/>
                </a:solidFill>
              </a:rPr>
              <a:t>, Азии 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268760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Аничкин Евгений Сергеевич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ервый проректор по учебной работе </a:t>
            </a:r>
            <a:r>
              <a:rPr lang="ru-RU" sz="2400" dirty="0">
                <a:solidFill>
                  <a:schemeClr val="bg1"/>
                </a:solidFill>
              </a:rPr>
              <a:t>Алтайского государственного университета,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д-р </a:t>
            </a:r>
            <a:r>
              <a:rPr lang="ru-RU" sz="2400" dirty="0" err="1" smtClean="0">
                <a:solidFill>
                  <a:schemeClr val="bg1"/>
                </a:solidFill>
              </a:rPr>
              <a:t>юрид</a:t>
            </a:r>
            <a:r>
              <a:rPr lang="ru-RU" sz="2400" dirty="0" smtClean="0">
                <a:solidFill>
                  <a:schemeClr val="bg1"/>
                </a:solidFill>
              </a:rPr>
              <a:t>. наук, доцент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г. Барнаул, Россия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>Модернизация высшего образования </a:t>
            </a: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в центрально-азиатских странах: </a:t>
            </a:r>
            <a:r>
              <a:rPr lang="ru-RU" sz="2400" i="1" dirty="0">
                <a:solidFill>
                  <a:schemeClr val="bg1"/>
                </a:solidFill>
              </a:rPr>
              <a:t>тенденции, проблемы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1268761"/>
            <a:ext cx="62281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Караваева Евгения </a:t>
            </a:r>
            <a:r>
              <a:rPr lang="ru-RU" sz="2800" b="1" dirty="0" smtClean="0">
                <a:solidFill>
                  <a:schemeClr val="bg1"/>
                </a:solidFill>
              </a:rPr>
              <a:t>Владимировна</a:t>
            </a:r>
            <a:r>
              <a:rPr lang="ru-RU" dirty="0" smtClean="0"/>
              <a:t> </a:t>
            </a:r>
            <a:r>
              <a:rPr lang="ru-RU" sz="2200" dirty="0">
                <a:solidFill>
                  <a:schemeClr val="bg1"/>
                </a:solidFill>
              </a:rPr>
              <a:t>исполнительный директор Ассоциации классических университетов </a:t>
            </a:r>
            <a:r>
              <a:rPr lang="ru-RU" sz="2200" dirty="0" smtClean="0">
                <a:solidFill>
                  <a:schemeClr val="bg1"/>
                </a:solidFill>
              </a:rPr>
              <a:t>России,</a:t>
            </a: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канд</a:t>
            </a:r>
            <a:r>
              <a:rPr lang="ru-RU" sz="2200" dirty="0">
                <a:solidFill>
                  <a:schemeClr val="bg1"/>
                </a:solidFill>
              </a:rPr>
              <a:t>. физ.-</a:t>
            </a:r>
            <a:r>
              <a:rPr lang="ru-RU" sz="2200" dirty="0" err="1">
                <a:solidFill>
                  <a:schemeClr val="bg1"/>
                </a:solidFill>
              </a:rPr>
              <a:t>матем</a:t>
            </a:r>
            <a:r>
              <a:rPr lang="ru-RU" sz="2200" dirty="0">
                <a:solidFill>
                  <a:schemeClr val="bg1"/>
                </a:solidFill>
              </a:rPr>
              <a:t>. наук, доцент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(</a:t>
            </a:r>
            <a:r>
              <a:rPr lang="ru-RU" sz="2200" dirty="0">
                <a:solidFill>
                  <a:schemeClr val="bg1"/>
                </a:solidFill>
              </a:rPr>
              <a:t>г. Москва, Россия)</a:t>
            </a:r>
          </a:p>
          <a:p>
            <a:r>
              <a:rPr lang="ru-RU" sz="2200" i="1" dirty="0">
                <a:solidFill>
                  <a:schemeClr val="bg1"/>
                </a:solidFill>
              </a:rPr>
              <a:t>Формирующаяся Национальная система квалификаций России: новые возможности </a:t>
            </a:r>
            <a:r>
              <a:rPr lang="ru-RU" sz="2200" i="1" dirty="0" smtClean="0">
                <a:solidFill>
                  <a:schemeClr val="bg1"/>
                </a:solidFill>
              </a:rPr>
              <a:t/>
            </a:r>
            <a:br>
              <a:rPr lang="ru-RU" sz="2200" i="1" dirty="0" smtClean="0">
                <a:solidFill>
                  <a:schemeClr val="bg1"/>
                </a:solidFill>
              </a:rPr>
            </a:br>
            <a:r>
              <a:rPr lang="ru-RU" sz="2200" i="1" dirty="0" smtClean="0">
                <a:solidFill>
                  <a:schemeClr val="bg1"/>
                </a:solidFill>
              </a:rPr>
              <a:t>или </a:t>
            </a:r>
            <a:r>
              <a:rPr lang="ru-RU" sz="2200" i="1" dirty="0">
                <a:solidFill>
                  <a:schemeClr val="bg1"/>
                </a:solidFill>
              </a:rPr>
              <a:t>новые барьеры для гармонизации российского образования с глобальными образовательными системами?</a:t>
            </a: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59832" y="1484784"/>
            <a:ext cx="597666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268760"/>
            <a:ext cx="64442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Каменская Елена </a:t>
            </a:r>
            <a:r>
              <a:rPr lang="ru-RU" sz="2800" b="1" dirty="0" smtClean="0">
                <a:solidFill>
                  <a:schemeClr val="bg1"/>
                </a:solidFill>
              </a:rPr>
              <a:t>Борисовна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научный </a:t>
            </a:r>
            <a:r>
              <a:rPr lang="ru-RU" sz="2600" dirty="0">
                <a:solidFill>
                  <a:schemeClr val="bg1"/>
                </a:solidFill>
              </a:rPr>
              <a:t>сотрудник Института научной теории Международного исследовательского центра г. </a:t>
            </a:r>
            <a:r>
              <a:rPr lang="ru-RU" sz="2600" dirty="0" smtClean="0">
                <a:solidFill>
                  <a:schemeClr val="bg1"/>
                </a:solidFill>
              </a:rPr>
              <a:t>Зальцбурга,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д-р философии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(</a:t>
            </a:r>
            <a:r>
              <a:rPr lang="ru-RU" sz="2600" dirty="0">
                <a:solidFill>
                  <a:schemeClr val="bg1"/>
                </a:solidFill>
              </a:rPr>
              <a:t>г. Зальцбург, Австрия</a:t>
            </a:r>
            <a:r>
              <a:rPr lang="ru-RU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600" i="1" dirty="0" smtClean="0">
                <a:solidFill>
                  <a:schemeClr val="bg1"/>
                </a:solidFill>
              </a:rPr>
              <a:t>Создание </a:t>
            </a:r>
            <a:r>
              <a:rPr lang="ru-RU" sz="2600" i="1" dirty="0">
                <a:solidFill>
                  <a:schemeClr val="bg1"/>
                </a:solidFill>
              </a:rPr>
              <a:t>эффективной системы качества в вузе: стратегические </a:t>
            </a:r>
            <a:r>
              <a:rPr lang="ru-RU" sz="2600" i="1" dirty="0" smtClean="0">
                <a:solidFill>
                  <a:schemeClr val="bg1"/>
                </a:solidFill>
              </a:rPr>
              <a:t>вопросы </a:t>
            </a:r>
            <a:endParaRPr lang="ru-RU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196752"/>
            <a:ext cx="590465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5100" b="1" dirty="0">
                <a:solidFill>
                  <a:schemeClr val="bg1"/>
                </a:solidFill>
              </a:rPr>
              <a:t>ЗЕМЛЮКОВ </a:t>
            </a:r>
            <a:endParaRPr lang="ru-RU" sz="5100" b="1" dirty="0" smtClean="0">
              <a:solidFill>
                <a:schemeClr val="bg1"/>
              </a:solidFill>
            </a:endParaRPr>
          </a:p>
          <a:p>
            <a:pPr lvl="0" algn="l"/>
            <a:r>
              <a:rPr lang="ru-RU" sz="5100" b="1" dirty="0" smtClean="0">
                <a:solidFill>
                  <a:schemeClr val="bg1"/>
                </a:solidFill>
              </a:rPr>
              <a:t>Сергей Валентинович</a:t>
            </a:r>
            <a:endParaRPr lang="ru-RU" sz="5100" dirty="0">
              <a:solidFill>
                <a:schemeClr val="bg1"/>
              </a:solidFill>
            </a:endParaRPr>
          </a:p>
          <a:p>
            <a:pPr lvl="0" algn="l">
              <a:spcBef>
                <a:spcPts val="60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ректор Алтайского государственного университета, </a:t>
            </a:r>
          </a:p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председатель Совета ректоров вузов Алтайского края и Республики Алтай, д-р </a:t>
            </a:r>
            <a:r>
              <a:rPr lang="ru-RU" sz="3600" dirty="0" err="1" smtClean="0">
                <a:solidFill>
                  <a:schemeClr val="bg1"/>
                </a:solidFill>
              </a:rPr>
              <a:t>юрид</a:t>
            </a:r>
            <a:r>
              <a:rPr lang="ru-RU" sz="3600" dirty="0" smtClean="0">
                <a:solidFill>
                  <a:schemeClr val="bg1"/>
                </a:solidFill>
              </a:rPr>
              <a:t>. наук, профессор </a:t>
            </a:r>
          </a:p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(г. Барнаул, Россия)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268760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Зима Елена </a:t>
            </a:r>
            <a:r>
              <a:rPr lang="ru-RU" sz="2400" b="1" dirty="0" smtClean="0">
                <a:solidFill>
                  <a:schemeClr val="bg1"/>
                </a:solidFill>
              </a:rPr>
              <a:t>Алексеевна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член </a:t>
            </a:r>
            <a:r>
              <a:rPr lang="ru-RU" dirty="0">
                <a:solidFill>
                  <a:schemeClr val="bg1"/>
                </a:solidFill>
              </a:rPr>
              <a:t>рабочих групп при </a:t>
            </a:r>
            <a:r>
              <a:rPr lang="ru-RU" dirty="0" smtClean="0">
                <a:solidFill>
                  <a:schemeClr val="bg1"/>
                </a:solidFill>
              </a:rPr>
              <a:t>Министерстве образования и науки РФ, </a:t>
            </a:r>
            <a:r>
              <a:rPr lang="ru-RU" dirty="0">
                <a:solidFill>
                  <a:schemeClr val="bg1"/>
                </a:solidFill>
              </a:rPr>
              <a:t>эксперт Ассоциации классических университетов России, проректор по учебной работе Новосибирского государственного университета архитектуры,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дизайна </a:t>
            </a:r>
            <a:r>
              <a:rPr lang="ru-RU" dirty="0">
                <a:solidFill>
                  <a:schemeClr val="bg1"/>
                </a:solidFill>
              </a:rPr>
              <a:t>и искусств, </a:t>
            </a:r>
            <a:r>
              <a:rPr lang="ru-RU" dirty="0" smtClean="0">
                <a:solidFill>
                  <a:schemeClr val="bg1"/>
                </a:solidFill>
              </a:rPr>
              <a:t>доцент</a:t>
            </a:r>
            <a:r>
              <a:rPr lang="ru-RU" dirty="0">
                <a:solidFill>
                  <a:schemeClr val="bg1"/>
                </a:solidFill>
              </a:rPr>
              <a:t>,  </a:t>
            </a:r>
            <a:r>
              <a:rPr lang="ru-RU" dirty="0" smtClean="0">
                <a:solidFill>
                  <a:schemeClr val="bg1"/>
                </a:solidFill>
              </a:rPr>
              <a:t>канд. </a:t>
            </a:r>
            <a:r>
              <a:rPr lang="ru-RU" dirty="0" err="1" smtClean="0">
                <a:solidFill>
                  <a:schemeClr val="bg1"/>
                </a:solidFill>
              </a:rPr>
              <a:t>техн</a:t>
            </a:r>
            <a:r>
              <a:rPr lang="ru-RU" dirty="0" smtClean="0">
                <a:solidFill>
                  <a:schemeClr val="bg1"/>
                </a:solidFill>
              </a:rPr>
              <a:t>. наук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г. Новосибирск, Россия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Реализация в России совместных (сетевых) образовательных программ с зарубежными университетами: вопросы нормативно-правового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340768"/>
            <a:ext cx="633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Мотова</a:t>
            </a:r>
            <a:r>
              <a:rPr lang="ru-RU" sz="2800" b="1" dirty="0">
                <a:solidFill>
                  <a:schemeClr val="bg1"/>
                </a:solidFill>
              </a:rPr>
              <a:t> Галина </a:t>
            </a:r>
            <a:r>
              <a:rPr lang="ru-RU" sz="2800" b="1" dirty="0" smtClean="0">
                <a:solidFill>
                  <a:schemeClr val="bg1"/>
                </a:solidFill>
              </a:rPr>
              <a:t>Николаевна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главный </a:t>
            </a:r>
            <a:r>
              <a:rPr lang="ru-RU" sz="2400" dirty="0">
                <a:solidFill>
                  <a:schemeClr val="bg1"/>
                </a:solidFill>
              </a:rPr>
              <a:t>редактор </a:t>
            </a:r>
            <a:r>
              <a:rPr lang="ru-RU" sz="2400" dirty="0" smtClean="0">
                <a:solidFill>
                  <a:schemeClr val="bg1"/>
                </a:solidFill>
              </a:rPr>
              <a:t>журнала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Аккредитация в образовании</a:t>
            </a:r>
            <a:r>
              <a:rPr lang="ru-RU" sz="2400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д-р </a:t>
            </a:r>
            <a:r>
              <a:rPr lang="ru-RU" sz="2400" dirty="0" err="1">
                <a:solidFill>
                  <a:schemeClr val="bg1"/>
                </a:solidFill>
              </a:rPr>
              <a:t>пед</a:t>
            </a:r>
            <a:r>
              <a:rPr lang="ru-RU" sz="2400" dirty="0">
                <a:solidFill>
                  <a:schemeClr val="bg1"/>
                </a:solidFill>
              </a:rPr>
              <a:t>. наук, профессор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г. Йошкар-Ола, Россия)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200" i="1" dirty="0" smtClean="0">
                <a:solidFill>
                  <a:schemeClr val="bg1"/>
                </a:solidFill>
              </a:rPr>
              <a:t>Международные </a:t>
            </a:r>
            <a:r>
              <a:rPr lang="ru-RU" sz="2200" i="1" dirty="0">
                <a:solidFill>
                  <a:schemeClr val="bg1"/>
                </a:solidFill>
              </a:rPr>
              <a:t>стандарты и современные подходы к оценке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99792" y="1373674"/>
            <a:ext cx="6336704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r>
              <a:rPr lang="ru-RU" sz="3000" b="1" dirty="0" err="1">
                <a:solidFill>
                  <a:schemeClr val="bg1"/>
                </a:solidFill>
              </a:rPr>
              <a:t>Кумар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Гупта</a:t>
            </a:r>
            <a:endParaRPr lang="ru-RU" sz="3000" b="1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r>
              <a:rPr lang="ru-RU" sz="2800" dirty="0">
                <a:solidFill>
                  <a:schemeClr val="bg1"/>
                </a:solidFill>
              </a:rPr>
              <a:t>научный сотрудник университета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им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Джавахарлала</a:t>
            </a:r>
            <a:r>
              <a:rPr lang="ru-RU" sz="2800" dirty="0">
                <a:solidFill>
                  <a:schemeClr val="bg1"/>
                </a:solidFill>
              </a:rPr>
              <a:t> Неру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г. Нью-Дели, Индия)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49350" algn="ctr"/>
              </a:tabLst>
            </a:pPr>
            <a:r>
              <a:rPr lang="ru-RU" sz="2600" i="1" dirty="0" smtClean="0">
                <a:solidFill>
                  <a:schemeClr val="bg1"/>
                </a:solidFill>
              </a:rPr>
              <a:t>Роль </a:t>
            </a:r>
            <a:r>
              <a:rPr lang="ru-RU" sz="2600" i="1" dirty="0">
                <a:solidFill>
                  <a:schemeClr val="bg1"/>
                </a:solidFill>
              </a:rPr>
              <a:t>международных академических обменов в Азии: проблемы и перспективы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9350" algn="ctr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196752"/>
            <a:ext cx="590465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340768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Абанкина</a:t>
            </a:r>
            <a:r>
              <a:rPr lang="ru-RU" sz="2800" b="1" dirty="0">
                <a:solidFill>
                  <a:schemeClr val="bg1"/>
                </a:solidFill>
              </a:rPr>
              <a:t> Ирина Всеволодовна</a:t>
            </a:r>
            <a:r>
              <a:rPr lang="ru-RU" sz="2800" dirty="0">
                <a:solidFill>
                  <a:schemeClr val="bg1"/>
                </a:solidFill>
              </a:rPr>
              <a:t>, директор Института развития образования Национального исследовательского университета «Высшая школа экономики», канд. </a:t>
            </a:r>
            <a:r>
              <a:rPr lang="ru-RU" sz="2800" dirty="0" err="1">
                <a:solidFill>
                  <a:schemeClr val="bg1"/>
                </a:solidFill>
              </a:rPr>
              <a:t>пед</a:t>
            </a:r>
            <a:r>
              <a:rPr lang="ru-RU" sz="2800" dirty="0">
                <a:solidFill>
                  <a:schemeClr val="bg1"/>
                </a:solidFill>
              </a:rPr>
              <a:t>. наук, профессор</a:t>
            </a:r>
          </a:p>
          <a:p>
            <a:r>
              <a:rPr lang="ru-RU" sz="2800" dirty="0">
                <a:solidFill>
                  <a:schemeClr val="bg1"/>
                </a:solidFill>
              </a:rPr>
              <a:t>(г. Москва,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14994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628800"/>
            <a:ext cx="590465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200"/>
              </a:spcBef>
            </a:pPr>
            <a:r>
              <a:rPr lang="ru-RU" sz="3600" b="1" dirty="0" err="1">
                <a:solidFill>
                  <a:schemeClr val="bg1"/>
                </a:solidFill>
              </a:rPr>
              <a:t>Дюбенкова</a:t>
            </a:r>
            <a:r>
              <a:rPr lang="ru-RU" sz="3600" b="1" dirty="0">
                <a:solidFill>
                  <a:schemeClr val="bg1"/>
                </a:solidFill>
              </a:rPr>
              <a:t> Марина </a:t>
            </a:r>
            <a:r>
              <a:rPr lang="ru-RU" sz="3600" b="1" dirty="0" smtClean="0">
                <a:solidFill>
                  <a:schemeClr val="bg1"/>
                </a:solidFill>
              </a:rPr>
              <a:t>Владимировна</a:t>
            </a:r>
          </a:p>
          <a:p>
            <a:pPr lvl="0" algn="l">
              <a:spcBef>
                <a:spcPts val="12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3000" dirty="0">
                <a:solidFill>
                  <a:schemeClr val="bg1"/>
                </a:solidFill>
              </a:rPr>
              <a:t>начальника 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12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Главного </a:t>
            </a:r>
            <a:r>
              <a:rPr lang="ru-RU" sz="3000" dirty="0">
                <a:solidFill>
                  <a:schemeClr val="bg1"/>
                </a:solidFill>
              </a:rPr>
              <a:t>управления образования </a:t>
            </a:r>
            <a:r>
              <a:rPr lang="ru-RU" sz="3000" dirty="0" smtClean="0">
                <a:solidFill>
                  <a:schemeClr val="bg1"/>
                </a:solidFill>
              </a:rPr>
              <a:t/>
            </a:r>
            <a:br>
              <a:rPr lang="ru-RU" sz="30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и </a:t>
            </a:r>
            <a:r>
              <a:rPr lang="ru-RU" sz="3000" dirty="0">
                <a:solidFill>
                  <a:schemeClr val="bg1"/>
                </a:solidFill>
              </a:rPr>
              <a:t>науки Алтайского </a:t>
            </a:r>
            <a:r>
              <a:rPr lang="ru-RU" sz="3000" dirty="0" smtClean="0">
                <a:solidFill>
                  <a:schemeClr val="bg1"/>
                </a:solidFill>
              </a:rPr>
              <a:t>края</a:t>
            </a:r>
          </a:p>
          <a:p>
            <a:pPr lvl="0" algn="l">
              <a:spcBef>
                <a:spcPts val="120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(г. Барнаул, Россия)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412776"/>
            <a:ext cx="590465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71800" y="1154648"/>
            <a:ext cx="62646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Сазонов Евгений 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Александрович</a:t>
            </a:r>
            <a:endParaRPr lang="ru-RU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заместитель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председателя, директор департамента по науке и образованию Межрегиональной ассоциации экономического взаимодействия субъектов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РФ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«Сибирское соглашение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канд. ист. наук, доцент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(г. Новосибирск,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2054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268760"/>
            <a:ext cx="626469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600" b="1" dirty="0" err="1">
                <a:solidFill>
                  <a:schemeClr val="bg1"/>
                </a:solidFill>
              </a:rPr>
              <a:t>Пустовой</a:t>
            </a:r>
            <a:r>
              <a:rPr lang="ru-RU" sz="3600" b="1" dirty="0">
                <a:solidFill>
                  <a:schemeClr val="bg1"/>
                </a:solidFill>
              </a:rPr>
              <a:t> Николай </a:t>
            </a:r>
            <a:r>
              <a:rPr lang="ru-RU" sz="3600" b="1" dirty="0" smtClean="0">
                <a:solidFill>
                  <a:schemeClr val="bg1"/>
                </a:solidFill>
              </a:rPr>
              <a:t>Васильевич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3200" dirty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овета </a:t>
            </a:r>
            <a:r>
              <a:rPr lang="ru-RU" sz="3200" dirty="0">
                <a:solidFill>
                  <a:schemeClr val="bg1"/>
                </a:solidFill>
              </a:rPr>
              <a:t>ректоров вузов Сибирского федерального округа, 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д-р </a:t>
            </a:r>
            <a:r>
              <a:rPr lang="ru-RU" sz="3200" dirty="0" err="1" smtClean="0">
                <a:solidFill>
                  <a:schemeClr val="bg1"/>
                </a:solidFill>
              </a:rPr>
              <a:t>техн</a:t>
            </a:r>
            <a:r>
              <a:rPr lang="ru-RU" sz="3200" dirty="0" smtClean="0">
                <a:solidFill>
                  <a:schemeClr val="bg1"/>
                </a:solidFill>
              </a:rPr>
              <a:t>. наук, профессор</a:t>
            </a:r>
            <a:r>
              <a:rPr lang="ru-RU" sz="3200" dirty="0">
                <a:solidFill>
                  <a:schemeClr val="bg1"/>
                </a:solidFill>
              </a:rPr>
              <a:t>, заслуженный деятель науки </a:t>
            </a:r>
            <a:r>
              <a:rPr lang="ru-RU" sz="3200" dirty="0" smtClean="0">
                <a:solidFill>
                  <a:schemeClr val="bg1"/>
                </a:solidFill>
              </a:rPr>
              <a:t>РФ</a:t>
            </a:r>
          </a:p>
          <a:p>
            <a:pPr lvl="0" algn="l"/>
            <a:r>
              <a:rPr lang="ru-RU" sz="3200" dirty="0" smtClean="0">
                <a:solidFill>
                  <a:schemeClr val="bg1"/>
                </a:solidFill>
              </a:rPr>
              <a:t>(г. Новосибирск, Россия)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628800"/>
            <a:ext cx="626469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340768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Чугуев Михаил Витальевич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Главный федеральный инспектор в Алтайском крае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(г. Барнаул,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14773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628800"/>
            <a:ext cx="626469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268760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Караваева Евгения Владимировна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исполнительный директор Ассоциации классических университетов России,</a:t>
            </a:r>
          </a:p>
          <a:p>
            <a:r>
              <a:rPr lang="ru-RU" sz="2800" dirty="0">
                <a:solidFill>
                  <a:schemeClr val="bg1"/>
                </a:solidFill>
              </a:rPr>
              <a:t> канд. физ.-</a:t>
            </a:r>
            <a:r>
              <a:rPr lang="ru-RU" sz="2800" dirty="0" err="1">
                <a:solidFill>
                  <a:schemeClr val="bg1"/>
                </a:solidFill>
              </a:rPr>
              <a:t>матем</a:t>
            </a:r>
            <a:r>
              <a:rPr lang="ru-RU" sz="2800" dirty="0">
                <a:solidFill>
                  <a:schemeClr val="bg1"/>
                </a:solidFill>
              </a:rPr>
              <a:t>. наук, доцент</a:t>
            </a:r>
          </a:p>
          <a:p>
            <a:r>
              <a:rPr lang="ru-RU" sz="2800" dirty="0">
                <a:solidFill>
                  <a:schemeClr val="bg1"/>
                </a:solidFill>
              </a:rPr>
              <a:t>(г. Москва, Россия)</a:t>
            </a:r>
          </a:p>
        </p:txBody>
      </p:sp>
    </p:spTree>
    <p:extLst>
      <p:ext uri="{BB962C8B-B14F-4D97-AF65-F5344CB8AC3E}">
        <p14:creationId xmlns:p14="http://schemas.microsoft.com/office/powerpoint/2010/main" val="30562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1628800"/>
            <a:ext cx="626469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1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Каменская Елена Борисовна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научный сотрудник Института научной теории Международного исследовательского центра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г</a:t>
            </a:r>
            <a:r>
              <a:rPr lang="ru-RU" sz="2800" dirty="0">
                <a:solidFill>
                  <a:schemeClr val="bg1"/>
                </a:solidFill>
              </a:rPr>
              <a:t>. Зальцбурга,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д-р философии </a:t>
            </a:r>
          </a:p>
          <a:p>
            <a:r>
              <a:rPr lang="ru-RU" sz="2800" dirty="0">
                <a:solidFill>
                  <a:schemeClr val="bg1"/>
                </a:solidFill>
              </a:rPr>
              <a:t>(г. Зальцбург, Австрия)</a:t>
            </a:r>
          </a:p>
        </p:txBody>
      </p:sp>
    </p:spTree>
    <p:extLst>
      <p:ext uri="{BB962C8B-B14F-4D97-AF65-F5344CB8AC3E}">
        <p14:creationId xmlns:p14="http://schemas.microsoft.com/office/powerpoint/2010/main" val="11382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738</TotalTime>
  <Words>512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Антипова Елена Александровна</cp:lastModifiedBy>
  <cp:revision>49</cp:revision>
  <dcterms:created xsi:type="dcterms:W3CDTF">2014-09-16T13:23:55Z</dcterms:created>
  <dcterms:modified xsi:type="dcterms:W3CDTF">2016-09-22T01:43:52Z</dcterms:modified>
</cp:coreProperties>
</file>