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667" r:id="rId2"/>
    <p:sldId id="683" r:id="rId3"/>
    <p:sldId id="689" r:id="rId4"/>
    <p:sldId id="690" r:id="rId5"/>
    <p:sldId id="691" r:id="rId6"/>
    <p:sldId id="702" r:id="rId7"/>
    <p:sldId id="703" r:id="rId8"/>
    <p:sldId id="697" r:id="rId9"/>
    <p:sldId id="698" r:id="rId10"/>
    <p:sldId id="699" r:id="rId11"/>
    <p:sldId id="700" r:id="rId12"/>
    <p:sldId id="701" r:id="rId13"/>
    <p:sldId id="693" r:id="rId14"/>
    <p:sldId id="694" r:id="rId15"/>
    <p:sldId id="695" r:id="rId16"/>
    <p:sldId id="696" r:id="rId17"/>
  </p:sldIdLst>
  <p:sldSz cx="9144000" cy="6858000" type="screen4x3"/>
  <p:notesSz cx="6797675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0E399"/>
    <a:srgbClr val="D9D9F3"/>
    <a:srgbClr val="FFFF79"/>
    <a:srgbClr val="20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529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2" y="-102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EC5558-3EE7-42CD-B8EB-6C637BF847BC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5C25-B6EE-4C47-81AE-03605B97F8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412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CA15AE-8E11-475E-A960-F4A30515882C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2979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2DBC-B812-4525-8D81-783365D6F2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D62A-E815-4A4C-8F1F-FB89FFB699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3C51-6B8A-47B8-A7FA-63B9448FB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D277-D976-4ADE-A9CD-992CA4A1B0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EAF5-B06C-45A7-86B3-B066663C1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0F16-D35E-4226-8564-1FCDE3E973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9087-65C6-485F-A478-D5EE92182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AC90-DD2C-45CA-9AA8-8DDEB520FE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5D14-157E-43DA-A651-E300ACA0E4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B69A-9E73-4A41-83EC-98A76C5B24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09A1-67E9-4AEE-8CD2-C80293C279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87F7-5E65-4FD6-A748-AFB36E4BB5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96F8-D20F-460F-A306-5F835510C7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3EBB57E-3BFB-45C9-B5B0-A6B4F5213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netonlin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58888" y="0"/>
            <a:ext cx="8137525" cy="1484313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классических университетов </a:t>
            </a:r>
            <a:r>
              <a:rPr lang="ru-RU" alt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оссии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739465" y="1340768"/>
            <a:ext cx="8081007" cy="4525963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формирующаяся в России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система квалификаций (НСК) способствовать гармонизации системы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высшего образования с мировыми образовательными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системами и повышению качества подготовки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специалистов?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к дискуссии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Караваева Евгения Владимировна</a:t>
            </a:r>
          </a:p>
          <a:p>
            <a:pPr algn="ctr" eaLnBrk="1" hangingPunct="1">
              <a:buFontTx/>
              <a:buNone/>
            </a:pPr>
            <a:r>
              <a:rPr lang="ru-RU" alt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директор АКУР, кандидат физ.-мат. наук</a:t>
            </a:r>
          </a:p>
          <a:p>
            <a:pPr algn="ctr" eaLnBrk="1" hangingPunct="1">
              <a:buFontTx/>
              <a:buNone/>
            </a:pPr>
            <a:endParaRPr lang="ru-RU" alt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Форум «Алтай-Азия»</a:t>
            </a:r>
            <a:br>
              <a:rPr lang="ru-RU" alt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Барнаул, 22 сентября 2016 год</a:t>
            </a:r>
          </a:p>
        </p:txBody>
      </p:sp>
      <p:pic>
        <p:nvPicPr>
          <p:cNvPr id="2052" name="Picture 6" descr="acur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286" y="620688"/>
            <a:ext cx="1524001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нижних блоков Универсальной Пирамиды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(США) 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318051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1-3 “основные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относящиеся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 всем отраслям сразу</a:t>
            </a: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компетенции, относящиеся к личной эффективности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(социально-личностные),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 в основании  пирамиды, поскольку необходимы для любой области занятости.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академические компетенции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правило, приобретаются в процессе формального обучения и включают в себя когнитивные функции и способы мышления. Эти компетенции в той или иной мере необходимы для всех областей занятости.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компетенции, относящиеся к рабочему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личные качества и мотивации, а также взаимоотношения с сотрудниками и управление собой. Они также актуальны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для всех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 занятости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(профессиональные)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компетенции",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относящиеся к конкретной отрасли или сектору.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технические компетенции, относящиеся к отрасли в целом.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основаны на компетенциях более низкого уровня, но более специализированы для конкретных нужд данной отрасли. 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технические компетенции, относящиеся к конкретному сектору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модель компетенций, общих для отрасли в целом, облегчает перемещение внутри различных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секторов.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поддерживает развитие рабочей силы, обладающей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горизонтальной и вертикальной мобильностью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14" y="-2195"/>
            <a:ext cx="8712968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верхних блоков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Универсальной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Пирамиды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работников (США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018" y="1160883"/>
            <a:ext cx="8291264" cy="528945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(левый блок наверху пирамиды)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кадрами, Информирование, Делегирование полномочий,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сети деловых связей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контактов, Мониторинг работы, Предпринимательство, Поддержка подчиненных, Способность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мотивировать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вдохновлять,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профессионального развития подчиненных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наставничество, Стратегическое планирование, 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бюджетов, Разъяснение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задач, Управление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конфликтами и работа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команде, 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видения, Мониторинг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контроль ресурсов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Узкоспециализированные требования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относящиеся к конкретному роду деятельности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(правый блок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наверху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пирамиды)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116632"/>
            <a:ext cx="8435280" cy="50405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США – Национальная модель компетенций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134" y="800708"/>
            <a:ext cx="3888432" cy="5832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 КОМПЕТЕНЦИЙ всех уровней сложности для различных областей деятельности и уровней квалификаций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(открытые электронные ресурсы)</a:t>
            </a:r>
            <a:endParaRPr lang="ru-RU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2458" y="800708"/>
            <a:ext cx="3752030" cy="5868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ОБРАЗОВАТЕЛЬ-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НЫЕ МОДУЛИ 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ОБРАЗОВАТЕЛЬ-НЫЕ ПРОГРАММЫ</a:t>
            </a:r>
          </a:p>
          <a:p>
            <a:pPr algn="ctr"/>
            <a:r>
              <a:rPr lang="ru-RU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формирования требуемых компетенций </a:t>
            </a:r>
          </a:p>
          <a:p>
            <a:pPr algn="ctr"/>
            <a:r>
              <a:rPr lang="ru-RU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(открытые электронные ресурсы)</a:t>
            </a:r>
          </a:p>
          <a:p>
            <a:pPr algn="ctr"/>
            <a:endParaRPr lang="ru-RU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4211960" y="3068960"/>
            <a:ext cx="936104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формирующейся НСК России на сегодня нет содержательной и методологической основы для организации системы подготовки высококвалифицированных кадров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цифры: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более 800 утвержденных ПС: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уровень профессиональной квалификации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 – бакалавриат или СПО+ДПО) содержится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405 ПС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седьмой уровень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квалификации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магистратура) содержится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менее, чем в 300 ПС;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Восьмой уровень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квалификации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 - аспирантура, ординатура или магистратура +ДПО)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содержится в 60 ПС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Девятый уровень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квалификации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содержится только в 4 ПС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формирующейся НСК России на сегодня нет содержательной и методологической основы для организации системы подготовки высококвалифицированных кадров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16" y="1118607"/>
            <a:ext cx="8568952" cy="4708525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Наукоемкие и высокотехнологичные виды деятельности в утвержденных ПС отсутствуют;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Отдельная область деятельности «Наука» в Реестре Минтруда не выделена; в Справочник востребованных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труда, новых и перспективных профессий,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Минтрудом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и обновленный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г.,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работника (научного сотрудника, исследователя) не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включена! 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Все профессиональные стандарты основаны на действиях работников, а не на компетенциях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(ориентация на требования сегодняшнего дня, а не на развитие), что  создает реальную опасность при актуализации образовательных стандартов потерять фундаментальные основы ВО, превратить  ВО в  процесс натаскивания на трудовые функции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Нет Национальной рамки квалификаций и Универсальной модели компетенций работников,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единого подхода разработчиков ПС к описанию одних и тех же типов трудовых функций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(организационная, проектная и т.п.).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459432"/>
            <a:ext cx="8075240" cy="158417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проблемы сопряжения образовательных и профессиональных стандартов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510" y="908720"/>
            <a:ext cx="8282290" cy="5217443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разработки и применения Профессиональных стандартов возложено на Советы по профессиональным квалификациям  (СПК).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единого принципа создания СПК! Они  создаются и не по области деятельности и не по отраслям экономики. Более половины ПС не курируются никакими СПК!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бсолютное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СПК вообще не видят своих интересов в наукоемких (фундаментальных) направлениях подготовки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(так, физик - исследователь оказался «не нужен» ни ядерной, ни атомной, ни космической промышленности, 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наноиндустрии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разработки и применения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стандартов возложено на федеральные Учебно-методические объединения (ФУМО) по укрупненным группам направлений и специальностей высшего образования (при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России). Работа ФУМО координируется Координационными советами по областям образования (при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 между СПК и ФУМО  осуществляется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тяжело</a:t>
            </a:r>
          </a:p>
        </p:txBody>
      </p:sp>
    </p:spTree>
    <p:extLst>
      <p:ext uri="{BB962C8B-B14F-4D97-AF65-F5344CB8AC3E}">
        <p14:creationId xmlns:p14="http://schemas.microsoft.com/office/powerpoint/2010/main" val="3744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603448"/>
            <a:ext cx="8075240" cy="202108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одна уже обозначившаяся проблема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217443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Узкоспециализированная и эклектичная «нарезка»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стандартов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способствует сбалансированной и согласованной подготовке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отраслях, требующих профессиональных компетенций  из  разных областей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обеспечения инновационной модели развития российской Фармацевтической отрасли (то есть для обеспечения полного жизненного цикла лекарственного препарата), требуются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биоинженеры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химики и химики-технологи; фармацевты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провизоры,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биостатистики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специалисты в области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фармэкономики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фармправа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кто будет думать о всей совокупности задач деятельности и требуемого набора компетенций для обеспечения инновационного развития фармацевтической отрасли? Ведь ФУМО и СПК отвечают только за свои «стандарты».</a:t>
            </a:r>
          </a:p>
        </p:txBody>
      </p:sp>
    </p:spTree>
    <p:extLst>
      <p:ext uri="{BB962C8B-B14F-4D97-AF65-F5344CB8AC3E}">
        <p14:creationId xmlns:p14="http://schemas.microsoft.com/office/powerpoint/2010/main" val="19809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6598448" y="2996951"/>
            <a:ext cx="2448271" cy="1440161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1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526439" y="2924944"/>
            <a:ext cx="2448271" cy="1440161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1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755576" y="4652233"/>
            <a:ext cx="2952328" cy="855424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endParaRPr lang="ru-RU" sz="1200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83568" y="4470308"/>
            <a:ext cx="2952328" cy="940966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endParaRPr lang="ru-RU" sz="1200" dirty="0"/>
          </a:p>
        </p:txBody>
      </p:sp>
      <p:sp>
        <p:nvSpPr>
          <p:cNvPr id="50" name="Овал 49"/>
          <p:cNvSpPr/>
          <p:nvPr/>
        </p:nvSpPr>
        <p:spPr>
          <a:xfrm>
            <a:off x="635269" y="3284984"/>
            <a:ext cx="1776491" cy="720080"/>
          </a:xfrm>
          <a:prstGeom prst="ellipse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экономики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14962" y="3204592"/>
            <a:ext cx="1776491" cy="720080"/>
          </a:xfrm>
          <a:prstGeom prst="ellipse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экономики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60" y="128957"/>
            <a:ext cx="8766717" cy="551296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 функционирует НСК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странах, способствующих  карьерному росту работников и реализующих систему образования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LLL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98072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20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4854" y="3132584"/>
            <a:ext cx="1776491" cy="720080"/>
          </a:xfrm>
          <a:prstGeom prst="ellipse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экономики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2339752" y="1196752"/>
            <a:ext cx="410445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44208" y="980727"/>
            <a:ext cx="2448269" cy="1548171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8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образования</a:t>
            </a:r>
          </a:p>
          <a:p>
            <a:pPr algn="ctr"/>
            <a:r>
              <a:rPr lang="ru-RU" sz="15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(степени) по основному и дополнительному образованию</a:t>
            </a:r>
            <a:endParaRPr lang="ru-RU" sz="15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1520" y="980728"/>
            <a:ext cx="2088232" cy="1512168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труда</a:t>
            </a:r>
          </a:p>
          <a:p>
            <a:pPr algn="ctr"/>
            <a:r>
              <a:rPr lang="ru-RU" sz="15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квалификации и компетенции работников</a:t>
            </a:r>
            <a:endParaRPr lang="ru-RU" sz="15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 стрелкой 69"/>
          <p:cNvCxnSpPr>
            <a:stCxn id="34" idx="2"/>
            <a:endCxn id="19" idx="0"/>
          </p:cNvCxnSpPr>
          <p:nvPr/>
        </p:nvCxnSpPr>
        <p:spPr>
          <a:xfrm flipH="1">
            <a:off x="1293100" y="2492896"/>
            <a:ext cx="2536" cy="63968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авая фигурная скобка 82"/>
          <p:cNvSpPr/>
          <p:nvPr/>
        </p:nvSpPr>
        <p:spPr>
          <a:xfrm rot="5400000">
            <a:off x="4375118" y="2392173"/>
            <a:ext cx="441621" cy="6672594"/>
          </a:xfrm>
          <a:prstGeom prst="rightBrace">
            <a:avLst>
              <a:gd name="adj1" fmla="val 8333"/>
              <a:gd name="adj2" fmla="val 49339"/>
            </a:avLst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269391" y="6036970"/>
            <a:ext cx="6662836" cy="63239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сертификации компетенций и результатов обучения, полученных в процессе формального (основного и дополнительного) и неформального обучения,</a:t>
            </a:r>
          </a:p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 течение всей жизни (</a:t>
            </a:r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LLL)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Двойная стрелка влево/вправо 51"/>
          <p:cNvSpPr/>
          <p:nvPr/>
        </p:nvSpPr>
        <p:spPr>
          <a:xfrm>
            <a:off x="2339752" y="3356992"/>
            <a:ext cx="410445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843808" y="3140968"/>
            <a:ext cx="3168352" cy="720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20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Отраслевая  рамка квалификаций</a:t>
            </a:r>
            <a:endParaRPr lang="ru-RU" sz="20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444209" y="2852935"/>
            <a:ext cx="2448271" cy="1440161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6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</a:t>
            </a:r>
          </a:p>
          <a:p>
            <a:pPr algn="ctr"/>
            <a:r>
              <a:rPr lang="ru-RU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Рамочные стандарты качества  образовательных программ:</a:t>
            </a:r>
            <a:br>
              <a:rPr lang="ru-RU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компетенции (УК), </a:t>
            </a:r>
            <a:r>
              <a:rPr lang="en-US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skills,</a:t>
            </a:r>
            <a:r>
              <a:rPr lang="ru-RU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профессиональные компетенции (ПК)</a:t>
            </a:r>
            <a:r>
              <a:rPr lang="en-US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выпускников </a:t>
            </a:r>
            <a:endParaRPr lang="ru-RU" sz="11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178678" y="4720093"/>
            <a:ext cx="1785809" cy="719704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ru-RU" sz="12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ru-RU" sz="12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М, </a:t>
            </a:r>
            <a:r>
              <a:rPr lang="en-US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 и ПК выпускников </a:t>
            </a:r>
            <a:endParaRPr lang="ru-RU" sz="1200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148064" y="4714854"/>
            <a:ext cx="1368152" cy="724943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2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</a:p>
          <a:p>
            <a:pPr algn="ctr"/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под задачи </a:t>
            </a:r>
            <a:r>
              <a:rPr lang="ru-RU" sz="1200" i="1" dirty="0" err="1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</a:t>
            </a:r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/>
          </a:p>
        </p:txBody>
      </p:sp>
      <p:cxnSp>
        <p:nvCxnSpPr>
          <p:cNvPr id="63" name="Прямая со стрелкой 62"/>
          <p:cNvCxnSpPr>
            <a:stCxn id="31" idx="2"/>
            <a:endCxn id="54" idx="0"/>
          </p:cNvCxnSpPr>
          <p:nvPr/>
        </p:nvCxnSpPr>
        <p:spPr>
          <a:xfrm>
            <a:off x="7668343" y="2528898"/>
            <a:ext cx="2" cy="32403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616008" y="4365104"/>
            <a:ext cx="2952328" cy="940966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</a:p>
          <a:p>
            <a:pPr algn="ctr"/>
            <a:r>
              <a:rPr lang="ru-RU" sz="12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задач деятельности, задачи деятельности, требуемые компетенции, уровни квалификаций</a:t>
            </a:r>
            <a:endParaRPr lang="ru-RU" sz="1200" dirty="0"/>
          </a:p>
        </p:txBody>
      </p:sp>
      <p:cxnSp>
        <p:nvCxnSpPr>
          <p:cNvPr id="74" name="Прямая со стрелкой 73"/>
          <p:cNvCxnSpPr>
            <a:endCxn id="62" idx="0"/>
          </p:cNvCxnSpPr>
          <p:nvPr/>
        </p:nvCxnSpPr>
        <p:spPr>
          <a:xfrm flipH="1">
            <a:off x="5832140" y="4365104"/>
            <a:ext cx="756084" cy="34975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9" idx="4"/>
          </p:cNvCxnSpPr>
          <p:nvPr/>
        </p:nvCxnSpPr>
        <p:spPr>
          <a:xfrm>
            <a:off x="1293100" y="3852664"/>
            <a:ext cx="470588" cy="51244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60" idx="0"/>
          </p:cNvCxnSpPr>
          <p:nvPr/>
        </p:nvCxnSpPr>
        <p:spPr>
          <a:xfrm>
            <a:off x="7742127" y="4459306"/>
            <a:ext cx="329456" cy="260787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6516216" y="4869160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62" idx="3"/>
            <a:endCxn id="60" idx="1"/>
          </p:cNvCxnSpPr>
          <p:nvPr/>
        </p:nvCxnSpPr>
        <p:spPr>
          <a:xfrm>
            <a:off x="6516216" y="5077326"/>
            <a:ext cx="662462" cy="261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6516216" y="5298588"/>
            <a:ext cx="644604" cy="262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Скругленный прямоугольник 91"/>
          <p:cNvSpPr/>
          <p:nvPr/>
        </p:nvSpPr>
        <p:spPr>
          <a:xfrm>
            <a:off x="2771800" y="951112"/>
            <a:ext cx="3240360" cy="1861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800" b="1" i="1" u="sng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 рамка квалификаций (НРК)</a:t>
            </a:r>
          </a:p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иерархии уровней </a:t>
            </a:r>
            <a: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квалификаций через характер знаний и умений, уровень ответственности и самостоятельности </a:t>
            </a:r>
          </a:p>
        </p:txBody>
      </p:sp>
      <p:cxnSp>
        <p:nvCxnSpPr>
          <p:cNvPr id="105" name="Прямая со стрелкой 104"/>
          <p:cNvCxnSpPr/>
          <p:nvPr/>
        </p:nvCxnSpPr>
        <p:spPr>
          <a:xfrm flipH="1">
            <a:off x="2771800" y="3852664"/>
            <a:ext cx="864096" cy="51244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62" idx="1"/>
            <a:endCxn id="72" idx="3"/>
          </p:cNvCxnSpPr>
          <p:nvPr/>
        </p:nvCxnSpPr>
        <p:spPr>
          <a:xfrm flipH="1">
            <a:off x="3707904" y="5077326"/>
            <a:ext cx="1440160" cy="2619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8256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НСК России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18" y="836712"/>
            <a:ext cx="8810636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«Перевернутая» последовательность действий и пропуск ряда важных этапов: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год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утверждены и введены в действие Перечень специальностей и Направлений подготовки 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планируемых компетенций выпускников 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без определения и описания всей структуры рынка труда (полного набора отраслей экономики и требуемых для их развития видов и задач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разработки Отраслевых рамок квалификаций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сотни профессиональных стандартов (ПС), основанных не на компетенциях работников, а на производимых этими работниками действиях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(фиксация сегодняшнего дня, опасность потерять развитие)</a:t>
            </a:r>
          </a:p>
        </p:txBody>
      </p:sp>
    </p:spTree>
    <p:extLst>
      <p:ext uri="{BB962C8B-B14F-4D97-AF65-F5344CB8AC3E}">
        <p14:creationId xmlns:p14="http://schemas.microsoft.com/office/powerpoint/2010/main" val="33092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95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НСК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599984" cy="4525963"/>
          </a:xfrm>
        </p:spPr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Минтрудом России утвержден Реестр профессиональных стандартов (видов профессиональной деятельности), выделены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области профессиональной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Получившаяся структура не гармонизирована с МСКЗ-08, использует разные подходы в выделении областей деятельности («Образование», «Здравоохранение»  и «Административно-управленческая  и офисная деятельность»), при этом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 ряд ключевых областей деятельности (например Научно-исследовательскую деятельность). 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ФЗ «Об образовании  в Российской Федерации» внесена норма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необходимости обновления (актуализации) образовательных стандартов на основе  профессиональных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года после введения профессиональных стандартов. 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2016 года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ФГОС высшего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должны быть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3428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НСК России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4741987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России (основного и дополнительного)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инструмента «переноса и накопления результатов обучения» с целью их последующей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сертификации,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программы СПО и ДПО вообще не применяют систему зачетных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 при оценивании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трудозатрат для достижения заданных результатов обучения. Без преодоления этого барьера в России невозможно будет построить систему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течение всей жизни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отсутствием общей модели компетенций работников и выделенных инвариантов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компетенций для всех работников, компетенций – общих для отраслей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отсутствием взаимосвязей  между областями деятельности, а также в связи с проблемой, обозначенной в предыдущем пункте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НСК сегодня нет основы для формирования Независимой оценки и сертификации квалификаций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97658" cy="6926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Европейская система квалификаций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98072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20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81145" y="4941168"/>
            <a:ext cx="1776491" cy="720080"/>
          </a:xfrm>
          <a:prstGeom prst="ellipse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МСКЗ-2008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07504" y="1641494"/>
            <a:ext cx="2316057" cy="2939634"/>
          </a:xfrm>
          <a:prstGeom prst="star32">
            <a:avLst>
              <a:gd name="adj" fmla="val 48408"/>
            </a:avLst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квалификации и компетенции </a:t>
            </a:r>
            <a:b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НРК,</a:t>
            </a:r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рамки </a:t>
            </a:r>
            <a:r>
              <a:rPr lang="ru-RU" sz="14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 и компетенций, профессиональные стандарты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/>
          </p:nvPr>
        </p:nvGraphicFramePr>
        <p:xfrm>
          <a:off x="3106629" y="1740376"/>
          <a:ext cx="2761515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850"/>
                <a:gridCol w="471623"/>
                <a:gridCol w="40394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</a:t>
                      </a:r>
                      <a:r>
                        <a:rPr lang="ru-RU" sz="1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квали-фикации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186751" y="1848388"/>
            <a:ext cx="30777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знаний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18799" y="1848388"/>
            <a:ext cx="30777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умений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7242" y="1884392"/>
            <a:ext cx="69249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(степень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и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автономности)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2123728" y="1052736"/>
            <a:ext cx="4956751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71800" y="836712"/>
            <a:ext cx="3649166" cy="7200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20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рамка квалификаций (ЕРК)</a:t>
            </a:r>
            <a:endParaRPr lang="ru-RU" sz="20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64288" y="980728"/>
            <a:ext cx="1800200" cy="504056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2000" b="1" i="1" u="sng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3528" y="980728"/>
            <a:ext cx="1775503" cy="504056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2000" b="1" i="1" u="sng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20966" y="1628800"/>
            <a:ext cx="2543522" cy="4104456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по </a:t>
            </a:r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</a:p>
          <a:p>
            <a:r>
              <a:rPr lang="ru-RU" sz="14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ЕПВО</a:t>
            </a:r>
          </a:p>
          <a:p>
            <a:endParaRPr lang="en-US" sz="1400" i="1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en-US" sz="1400" i="1" u="sng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endParaRPr lang="ru-RU" sz="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ВО</a:t>
            </a:r>
            <a:endParaRPr lang="ru-RU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5868144" y="2708920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868144" y="3140968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868144" y="3573016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868144" y="3933056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868144" y="4365104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858619" y="4744194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5868144" y="5157192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5868144" y="5517232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2423561" y="2708920"/>
            <a:ext cx="708279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22" idx="3"/>
          </p:cNvCxnSpPr>
          <p:nvPr/>
        </p:nvCxnSpPr>
        <p:spPr>
          <a:xfrm>
            <a:off x="2423561" y="3111311"/>
            <a:ext cx="708279" cy="29657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411760" y="3356992"/>
            <a:ext cx="712649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339752" y="3501008"/>
            <a:ext cx="784657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339752" y="3645024"/>
            <a:ext cx="737346" cy="72008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246596" y="3789040"/>
            <a:ext cx="877813" cy="1008112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157636" y="3933056"/>
            <a:ext cx="919462" cy="1224136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051720" y="4077072"/>
            <a:ext cx="1025378" cy="147972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9" idx="0"/>
            <a:endCxn id="22" idx="2"/>
          </p:cNvCxnSpPr>
          <p:nvPr/>
        </p:nvCxnSpPr>
        <p:spPr>
          <a:xfrm flipH="1" flipV="1">
            <a:off x="1265533" y="4581128"/>
            <a:ext cx="3858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7043981" y="4941168"/>
            <a:ext cx="1776491" cy="720080"/>
          </a:xfrm>
          <a:prstGeom prst="ellipse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МСКО-2011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 стрелкой 76"/>
          <p:cNvCxnSpPr>
            <a:stCxn id="76" idx="0"/>
          </p:cNvCxnSpPr>
          <p:nvPr/>
        </p:nvCxnSpPr>
        <p:spPr>
          <a:xfrm flipH="1" flipV="1">
            <a:off x="7913902" y="4164762"/>
            <a:ext cx="18325" cy="776406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авая фигурная скобка 77"/>
          <p:cNvSpPr/>
          <p:nvPr/>
        </p:nvSpPr>
        <p:spPr>
          <a:xfrm>
            <a:off x="7216551" y="2636912"/>
            <a:ext cx="235769" cy="1440160"/>
          </a:xfrm>
          <a:prstGeom prst="rightBrace">
            <a:avLst>
              <a:gd name="adj1" fmla="val 8333"/>
              <a:gd name="adj2" fmla="val 49339"/>
            </a:avLst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394282" y="2356653"/>
            <a:ext cx="1521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i="1" u="sng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Points</a:t>
            </a:r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предметных областей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(универсальные и профессиональные компетенции выпускников)</a:t>
            </a:r>
            <a:endParaRPr lang="ru-RU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авая фигурная скобка 82"/>
          <p:cNvSpPr/>
          <p:nvPr/>
        </p:nvSpPr>
        <p:spPr>
          <a:xfrm rot="5400000">
            <a:off x="4440621" y="2581915"/>
            <a:ext cx="292292" cy="6654269"/>
          </a:xfrm>
          <a:prstGeom prst="rightBrace">
            <a:avLst>
              <a:gd name="adj1" fmla="val 8333"/>
              <a:gd name="adj2" fmla="val 49339"/>
            </a:avLst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269391" y="6108979"/>
            <a:ext cx="6662836" cy="63239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сертификации компетенций и результатов обучения, полученных в процессе формального (основного и дополнительного) и неформального обучения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(ключевой элемент - </a:t>
            </a:r>
            <a:r>
              <a:rPr lang="en-US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116632"/>
            <a:ext cx="8435280" cy="5040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970292" y="2237157"/>
            <a:ext cx="1368152" cy="864096"/>
          </a:xfrm>
          <a:prstGeom prst="mathNot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34162" y="636861"/>
            <a:ext cx="3672408" cy="372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по образованию </a:t>
            </a:r>
          </a:p>
          <a:p>
            <a:pPr algn="ctr"/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(дескрипторы: характер знаний, характер умений, отношение; минимальный объем </a:t>
            </a:r>
            <a:r>
              <a:rPr lang="ru-RU" sz="2000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редитов </a:t>
            </a:r>
            <a:r>
              <a:rPr lang="en-US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получения квалификации определенного уровня)</a:t>
            </a:r>
            <a:endParaRPr lang="en-US" sz="2000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образования и предметные области</a:t>
            </a:r>
          </a:p>
          <a:p>
            <a:pPr algn="ctr"/>
            <a:r>
              <a:rPr lang="ru-RU" sz="2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МСКО-2011</a:t>
            </a:r>
            <a:endParaRPr lang="ru-RU" sz="2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47" y="4581128"/>
            <a:ext cx="8784976" cy="1965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профессиональной квалификации наряду с формальным образованием может быть  осуществлено через сертификацию компетенций (или РО), полученных через доп.  или неформальное образование, через опыт деятельности </a:t>
            </a:r>
            <a:r>
              <a:rPr lang="ru-RU" sz="24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ECTS)</a:t>
            </a:r>
            <a:endParaRPr lang="ru-RU" sz="2400" b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2848" y="620688"/>
            <a:ext cx="3888432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профессиональной </a:t>
            </a:r>
          </a:p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</a:p>
          <a:p>
            <a:pPr algn="ctr"/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(характер работы, уровень формального образования, объем неформального обучения и опыта работы)</a:t>
            </a:r>
          </a:p>
          <a:p>
            <a:pPr algn="ctr"/>
            <a:endParaRPr lang="ru-RU" sz="2000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 подгруппы занятий в соответствии с МСКЗ-2008</a:t>
            </a:r>
            <a:endParaRPr lang="ru-RU" sz="2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084159" y="1788936"/>
            <a:ext cx="1162882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93" y="-99392"/>
            <a:ext cx="8229600" cy="122899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НСК работает в США?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92" y="764704"/>
            <a:ext cx="8342779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Национальной модели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занятости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работников, разработанная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занятости и профессиональной подготовки министерства труда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США в сотрудничестве с представителями ключевых отраслей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(опубликована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базовой модели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 наукоемкая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высокотехнологичная отрасль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отрасль, обладающая ключевым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влиянием на экономику страны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и (или) завтра создает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Отраслевую Пирамиду компетенций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(отраслевую рамку компетенций и квалификаций), предназначенную для описания согласованных требований работодателей отрасли, сертификации  полученных в процессе основного или дополнительного образования компетенций работников,  разработки образовательных программ и модулей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Универсальная Пирамида компетенций работника (США)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hlinkClick r:id="rId2"/>
              </a:rPr>
              <a:t>http://www.onetonline.org/</a:t>
            </a:r>
            <a:r>
              <a:rPr lang="ru-RU" sz="2400" dirty="0"/>
              <a:t> 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Users\user\Downloads\image-28-06-16-11-34.jpe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2088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1388</Words>
  <Application>Microsoft Office PowerPoint</Application>
  <PresentationFormat>Экран (4:3)</PresentationFormat>
  <Paragraphs>139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Оформление по умолчанию</vt:lpstr>
      <vt:lpstr>Ассоциация классических университетов России</vt:lpstr>
      <vt:lpstr>Как формируется и функционирует НСК в странах, способствующих  карьерному росту работников и реализующих систему образования LLL</vt:lpstr>
      <vt:lpstr>Особенности формирования НСК России</vt:lpstr>
      <vt:lpstr>Особенности формирования НСК России</vt:lpstr>
      <vt:lpstr>Особенности формирования НСК России</vt:lpstr>
      <vt:lpstr>Европейская система квалификаций</vt:lpstr>
      <vt:lpstr>Важно!</vt:lpstr>
      <vt:lpstr>Как НСК работает в США?</vt:lpstr>
      <vt:lpstr>Универсальная Пирамида компетенций работника (США) http://www.onetonline.org/ </vt:lpstr>
      <vt:lpstr>Содержание  нижних блоков Универсальной Пирамиды компетенций работников (США) </vt:lpstr>
      <vt:lpstr>Содержание верхних блоков Универсальной Пирамиды компетенций работников (США)</vt:lpstr>
      <vt:lpstr>США – Национальная модель компетенций</vt:lpstr>
      <vt:lpstr>В формирующейся НСК России на сегодня нет содержательной и методологической основы для организации системы подготовки высококвалифицированных кадров</vt:lpstr>
      <vt:lpstr>В формирующейся НСК России на сегодня нет содержательной и методологической основы для организации системы подготовки высококвалифицированных кадров</vt:lpstr>
      <vt:lpstr> Организационные проблемы сопряжения образовательных и профессиональных стандартов</vt:lpstr>
      <vt:lpstr>Еще одна уже обозначившаяся проблема</vt:lpstr>
    </vt:vector>
  </TitlesOfParts>
  <Company>NhT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UMO</dc:creator>
  <cp:lastModifiedBy>EVK</cp:lastModifiedBy>
  <cp:revision>873</cp:revision>
  <cp:lastPrinted>2015-12-09T20:21:55Z</cp:lastPrinted>
  <dcterms:created xsi:type="dcterms:W3CDTF">2011-12-14T15:57:34Z</dcterms:created>
  <dcterms:modified xsi:type="dcterms:W3CDTF">2016-09-22T02:57:14Z</dcterms:modified>
</cp:coreProperties>
</file>