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57" r:id="rId3"/>
    <p:sldId id="270" r:id="rId4"/>
    <p:sldId id="271" r:id="rId5"/>
    <p:sldId id="259" r:id="rId6"/>
    <p:sldId id="272" r:id="rId7"/>
    <p:sldId id="260" r:id="rId8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BB96-1DDC-4F6C-A29C-AF59E5E8EFB2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B75F-DE5F-422B-961D-0B07763E4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B75F-DE5F-422B-961D-0B07763E4D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7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"/>
          <a:stretch/>
        </p:blipFill>
        <p:spPr bwMode="auto">
          <a:xfrm>
            <a:off x="52874" y="3373"/>
            <a:ext cx="9090000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9702"/>
            <a:ext cx="1976503" cy="26407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2017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«Развитие системы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студенческого самоуправления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в целях достижения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организационных, творческих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и международных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компетенций 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коммуникаций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обучающихся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pic>
        <p:nvPicPr>
          <p:cNvPr id="14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2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6FB1F3-C013-4C16-9B02-271FCFB9D797}"/>
              </a:ext>
            </a:extLst>
          </p:cNvPr>
          <p:cNvSpPr txBox="1"/>
          <p:nvPr/>
        </p:nvSpPr>
        <p:spPr>
          <a:xfrm>
            <a:off x="5045866" y="716276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3C8EC-9938-4ED5-983F-FCE60479DB5C}"/>
              </a:ext>
            </a:extLst>
          </p:cNvPr>
          <p:cNvSpPr txBox="1"/>
          <p:nvPr/>
        </p:nvSpPr>
        <p:spPr>
          <a:xfrm>
            <a:off x="5045866" y="1049488"/>
            <a:ext cx="403244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/>
              <a:t>I Международный научный форум студентов и молодых ученых «Науки о жизни: от исследований к практике»</a:t>
            </a:r>
            <a:endParaRPr lang="ru-RU" sz="2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61E3BA-B7E1-4E91-A042-A04D07716A03}"/>
              </a:ext>
            </a:extLst>
          </p:cNvPr>
          <p:cNvSpPr/>
          <p:nvPr/>
        </p:nvSpPr>
        <p:spPr>
          <a:xfrm>
            <a:off x="4747836" y="492009"/>
            <a:ext cx="4288660" cy="229576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F2A811-E96D-4129-BF38-A0D5C81F11B5}"/>
              </a:ext>
            </a:extLst>
          </p:cNvPr>
          <p:cNvSpPr txBox="1"/>
          <p:nvPr/>
        </p:nvSpPr>
        <p:spPr>
          <a:xfrm>
            <a:off x="5045867" y="2993170"/>
            <a:ext cx="3990630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 </a:t>
            </a:r>
            <a:r>
              <a:rPr lang="ru-RU" sz="1300" b="1" dirty="0"/>
              <a:t>Наталья </a:t>
            </a:r>
            <a:r>
              <a:rPr lang="ru-RU" sz="1300" b="1" dirty="0" err="1"/>
              <a:t>Рябчинская</a:t>
            </a:r>
            <a:endParaRPr lang="ru-RU" sz="1300" b="1" dirty="0"/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Александр Мирошниченко</a:t>
            </a:r>
          </a:p>
        </p:txBody>
      </p:sp>
      <p:pic>
        <p:nvPicPr>
          <p:cNvPr id="22" name="Picture 2" descr="https://www.dia-m.ru/upload/iblock/96c/21.jpg">
            <a:extLst>
              <a:ext uri="{FF2B5EF4-FFF2-40B4-BE49-F238E27FC236}">
                <a16:creationId xmlns:a16="http://schemas.microsoft.com/office/drawing/2014/main" id="{3044E8CC-0EF0-4FCD-9A87-B387C38E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49" y="4365000"/>
            <a:ext cx="1457018" cy="4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биолабмикс">
            <a:extLst>
              <a:ext uri="{FF2B5EF4-FFF2-40B4-BE49-F238E27FC236}">
                <a16:creationId xmlns:a16="http://schemas.microsoft.com/office/drawing/2014/main" id="{4ECBD842-8DC6-401F-8855-D95EF9BAB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731" r="-7407" b="38690"/>
          <a:stretch/>
        </p:blipFill>
        <p:spPr bwMode="auto">
          <a:xfrm>
            <a:off x="5271044" y="3482868"/>
            <a:ext cx="2664296" cy="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Хеликон">
            <a:extLst>
              <a:ext uri="{FF2B5EF4-FFF2-40B4-BE49-F238E27FC236}">
                <a16:creationId xmlns:a16="http://schemas.microsoft.com/office/drawing/2014/main" id="{C33FCBAB-6F72-4621-887D-8492CD7F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68" y="4367909"/>
            <a:ext cx="1414978" cy="4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846194-ABDE-46FA-8E07-BBCE519E6D53}"/>
              </a:ext>
            </a:extLst>
          </p:cNvPr>
          <p:cNvSpPr txBox="1"/>
          <p:nvPr/>
        </p:nvSpPr>
        <p:spPr>
          <a:xfrm>
            <a:off x="5045866" y="3536301"/>
            <a:ext cx="3990630" cy="22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Партнёры: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04651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2016 Наташа\ПРДСО2017\Живые системы\Отчет\Фото\_DSC012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37" y="3537885"/>
            <a:ext cx="243653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8900000">
            <a:off x="4344546" y="19420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629" y="2337213"/>
            <a:ext cx="9064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 11 по 16 сентября 2017 года в Алтайском государственном университете состоялся </a:t>
            </a:r>
            <a:r>
              <a:rPr lang="ru-RU" sz="2400" b="1" dirty="0"/>
              <a:t>I</a:t>
            </a:r>
            <a:r>
              <a:rPr lang="ru-RU" sz="2000" b="1" dirty="0"/>
              <a:t> Международный научный форум студентов и молодых ученых </a:t>
            </a:r>
          </a:p>
          <a:p>
            <a:pPr algn="ctr"/>
            <a:r>
              <a:rPr lang="ru-RU" sz="2000" b="1" dirty="0"/>
              <a:t>«Науки о жизни: от исследований к практике»</a:t>
            </a:r>
            <a:endParaRPr lang="ru-RU" sz="2000" dirty="0"/>
          </a:p>
        </p:txBody>
      </p:sp>
      <p:pic>
        <p:nvPicPr>
          <p:cNvPr id="1027" name="Picture 3" descr="C:\Users\ryabchinskaya\Downloads\_DSC00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8" r="19559"/>
          <a:stretch/>
        </p:blipFill>
        <p:spPr bwMode="auto">
          <a:xfrm>
            <a:off x="-100450" y="-164554"/>
            <a:ext cx="2581091" cy="23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yabchinskaya\Downloads\_DSC01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9" y="-59852"/>
            <a:ext cx="3398051" cy="22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ryabchinskaya\Downloads\_DSC00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80" y="-69376"/>
            <a:ext cx="3412376" cy="22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016 Наташа\ПРДСО2017\Живые системы\Отчет\Фото\_DSC0041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3" y="3538858"/>
            <a:ext cx="243653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16 Наташа\ПРДСО2017\Живые системы\Отчет\Фото\_DSC0121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5" y="3541750"/>
            <a:ext cx="2593439" cy="17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ryabchinskaya\Downloads\_DSC007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65" y="3537884"/>
            <a:ext cx="2591155" cy="17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abchinskaya\Downloads\DSC_01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"/>
          <a:stretch/>
        </p:blipFill>
        <p:spPr bwMode="auto">
          <a:xfrm rot="16200000">
            <a:off x="5011080" y="996814"/>
            <a:ext cx="4850148" cy="31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461" y="208475"/>
            <a:ext cx="5554667" cy="1571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900000">
            <a:off x="5588868" y="82321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5480" y="309688"/>
            <a:ext cx="54128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Цель Форума – обсуждение актуальных вопросов развития биотехнологии и представление научных достижений в перспективных направлениях медицинской, промышленной, сельскохозяйственной, пищевой, экологической и лесной биотехнологии </a:t>
            </a:r>
            <a:endParaRPr lang="ru-RU" sz="17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460" y="1923678"/>
            <a:ext cx="54128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рамках Форума состоялись следующие мероприятия: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I Международная молодежная научная конференция «Науки о жизни: от исследований к практике»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III</a:t>
            </a:r>
            <a:r>
              <a:rPr lang="ru-RU" sz="1600" b="1" dirty="0"/>
              <a:t> Международная молодежная биотехнологическая школа «Рекомбинантные белки и вакцины»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Научный семинар Российско-Американского противоракового центра «Молекулярная диагностика и терапия заболеваний человека»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Форсайт игра «От фундаментальных и прикладных научных исследований к организации новых высокотехнологичных производств»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9718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yabchinskaya\Downloads\DSC_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1" r="3081"/>
          <a:stretch/>
        </p:blipFill>
        <p:spPr bwMode="auto">
          <a:xfrm rot="16200000">
            <a:off x="-564959" y="995488"/>
            <a:ext cx="4748993" cy="3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7680" y="123478"/>
            <a:ext cx="5760640" cy="403244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11716" y="231936"/>
            <a:ext cx="5308756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I Международная молодежная научная конференция </a:t>
            </a:r>
          </a:p>
          <a:p>
            <a:r>
              <a:rPr lang="ru-RU" sz="1400" b="1" dirty="0"/>
              <a:t>«Науки о жизни: от исследований к практике»</a:t>
            </a:r>
            <a:r>
              <a:rPr lang="ru-RU" sz="1500" dirty="0"/>
              <a:t> </a:t>
            </a:r>
          </a:p>
          <a:p>
            <a:r>
              <a:rPr lang="ru-RU" sz="1500" dirty="0"/>
              <a:t>Научные направления и секции: </a:t>
            </a:r>
          </a:p>
          <a:p>
            <a:r>
              <a:rPr lang="ru-RU" sz="1400" b="1" dirty="0"/>
              <a:t>«Проблемы медико-биологических наук»: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20" dirty="0"/>
              <a:t>Химия и фармакология процессов </a:t>
            </a:r>
            <a:r>
              <a:rPr lang="ru-RU" sz="1320" dirty="0" err="1"/>
              <a:t>свободнорадикального</a:t>
            </a:r>
            <a:r>
              <a:rPr lang="ru-RU" sz="1320" dirty="0"/>
              <a:t> окисления.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Химия и фармакология природного сырья.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Персонализированная медицина.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Биомедицинские аспекты изучения метаболизма </a:t>
            </a:r>
            <a:r>
              <a:rPr lang="ru-RU" sz="1320" dirty="0" err="1"/>
              <a:t>ксенобиотиков</a:t>
            </a:r>
            <a:r>
              <a:rPr lang="ru-RU" sz="1320" dirty="0"/>
              <a:t>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Молекулярная диагностика заболеваний человека.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Медицинская биотехнология и биоинженерия.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Физиология и патофизиология адаптации.</a:t>
            </a:r>
          </a:p>
          <a:p>
            <a:r>
              <a:rPr lang="ru-RU" sz="1400" b="1" dirty="0"/>
              <a:t>«Проблемы биотехнологии, генетики и селекции растений»:</a:t>
            </a:r>
            <a:endParaRPr lang="ru-RU" sz="1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Биотехнология и биоинженерия растений.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Генетические ресурсы растений и их использование в селекции.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Генетические исследования в таксономии и экологии растений.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320" dirty="0"/>
              <a:t>Проблемы фитопатологии и интегрированные системы защиты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40365409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yabchinskaya\Downloads\DSC_0004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 r="3295" b="2332"/>
          <a:stretch/>
        </p:blipFill>
        <p:spPr bwMode="auto">
          <a:xfrm rot="16200000">
            <a:off x="-672524" y="1020760"/>
            <a:ext cx="4801927" cy="31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56909" y="318562"/>
            <a:ext cx="5249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III</a:t>
            </a:r>
            <a:r>
              <a:rPr lang="ru-RU" sz="1700" b="1" dirty="0"/>
              <a:t> Международная молодежная биотехнологическая школа «Рекомбинантные белки и вакцины» </a:t>
            </a:r>
            <a:r>
              <a:rPr lang="ru-RU" sz="1700" dirty="0"/>
              <a:t>была организована при активном участии ФБУН ГНЦ ВБ «Вектор», компаний «</a:t>
            </a:r>
            <a:r>
              <a:rPr lang="ru-RU" sz="1700" dirty="0" err="1"/>
              <a:t>Хеликон</a:t>
            </a:r>
            <a:r>
              <a:rPr lang="ru-RU" sz="1700" dirty="0"/>
              <a:t>», «</a:t>
            </a:r>
            <a:r>
              <a:rPr lang="ru-RU" sz="1700" dirty="0" err="1"/>
              <a:t>Bio-Rad</a:t>
            </a:r>
            <a:r>
              <a:rPr lang="ru-RU" sz="1700" dirty="0"/>
              <a:t>»  и «</a:t>
            </a:r>
            <a:r>
              <a:rPr lang="ru-RU" sz="1700" dirty="0" err="1"/>
              <a:t>БиолабМикс</a:t>
            </a:r>
            <a:r>
              <a:rPr lang="ru-RU" sz="1700" dirty="0"/>
              <a:t>».</a:t>
            </a:r>
          </a:p>
          <a:p>
            <a:r>
              <a:rPr lang="ru-RU" sz="1700" dirty="0"/>
              <a:t>Школа включала в себя лекционные и практические курсы. Практики проходили на базе Южно-сибирского ботанического сада на оборудовании предоставленном технологическими спонсорами. </a:t>
            </a:r>
          </a:p>
        </p:txBody>
      </p:sp>
      <p:pic>
        <p:nvPicPr>
          <p:cNvPr id="1028" name="Picture 4" descr="C:\Users\ryabchinskaya\Downloads\DSC_001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03" y="3062924"/>
            <a:ext cx="2910161" cy="19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1225/v841225946/1dcf1/2s8n_loIN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8" y="3062924"/>
            <a:ext cx="2570010" cy="19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188504"/>
            <a:ext cx="5521758" cy="273409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yabchinskaya\Downloads\DSC_009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75" y="-13456"/>
            <a:ext cx="2923349" cy="1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авел\Downloads\1.4 Всероссийская молодежная научная школа «Биомедицина – компетенции будущего»\фотографии Биомедицина\IMG_03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32293"/>
          <a:stretch/>
        </p:blipFill>
        <p:spPr bwMode="auto">
          <a:xfrm>
            <a:off x="2771546" y="-13456"/>
            <a:ext cx="3600908" cy="1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yabchinskaya\Downloads\DSC_0053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903032" cy="19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211710"/>
            <a:ext cx="83529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В рамках Форума состоялся </a:t>
            </a:r>
          </a:p>
          <a:p>
            <a:pPr lvl="0" algn="ctr"/>
            <a:r>
              <a:rPr lang="ru-RU" b="1" dirty="0"/>
              <a:t>научный семинар Российско-Американского противоракового центра «Молекулярная диагностика и терапия заболеваний человека» </a:t>
            </a:r>
          </a:p>
          <a:p>
            <a:pPr lvl="0" algn="ctr"/>
            <a:endParaRPr lang="ru-RU" sz="1600" dirty="0"/>
          </a:p>
          <a:p>
            <a:pPr lvl="0" algn="ctr"/>
            <a:r>
              <a:rPr lang="ru-RU" sz="1600" dirty="0"/>
              <a:t>Ведущими спикерами мероприятия стали специалист в области ранней иммунодиагностики и ранней профилактики рака, профессор-</a:t>
            </a:r>
            <a:r>
              <a:rPr lang="ru-RU" sz="1600" dirty="0" err="1"/>
              <a:t>иммуноонколог</a:t>
            </a:r>
            <a:r>
              <a:rPr lang="ru-RU" sz="1600" dirty="0"/>
              <a:t> из Университета штата Аризона (США) </a:t>
            </a:r>
            <a:r>
              <a:rPr lang="ru-RU" sz="1600" b="1" dirty="0" err="1"/>
              <a:t>Стефен</a:t>
            </a:r>
            <a:r>
              <a:rPr lang="ru-RU" sz="1600" b="1" dirty="0"/>
              <a:t> </a:t>
            </a:r>
            <a:r>
              <a:rPr lang="ru-RU" sz="1600" b="1" dirty="0" err="1"/>
              <a:t>Джонстон</a:t>
            </a:r>
            <a:r>
              <a:rPr lang="ru-RU" sz="1600" b="1" dirty="0"/>
              <a:t>, </a:t>
            </a:r>
            <a:r>
              <a:rPr lang="ru-RU" sz="1600" dirty="0"/>
              <a:t>главный врач Краевого онкологического диспансера, д.м.н., член-корреспондент РАЕ, профессор </a:t>
            </a:r>
            <a:r>
              <a:rPr lang="ru-RU" sz="1600" b="1" dirty="0"/>
              <a:t>Александр Федорович Лазарев</a:t>
            </a:r>
            <a:r>
              <a:rPr lang="ru-RU" sz="1600" dirty="0"/>
              <a:t> и руководитель Алтайского краевого пульмонологического центра, заслуженный деятель науки РФ, д.м.н., член-корреспондент РАН, профессор </a:t>
            </a:r>
            <a:r>
              <a:rPr lang="ru-RU" sz="1600" b="1" dirty="0"/>
              <a:t>Яков Наумович Шойхет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032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/>
          <a:stretch/>
        </p:blipFill>
        <p:spPr bwMode="auto">
          <a:xfrm>
            <a:off x="-36512" y="-1"/>
            <a:ext cx="9180512" cy="336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974" y="3768959"/>
            <a:ext cx="8879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Результатом форума стало формирование и развитие международной среды научного сотрудничества молодых исследователей и их коллективов в широкой междисциплинарной сфере «Наук о жизни». Освоение большим кругом молодых учёных лучших научных и методических исследований и достижений биотехнологии. Издан сборник докладов и материалов форума.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997" y="3584153"/>
            <a:ext cx="836149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365</Words>
  <Application>Microsoft Office PowerPoint</Application>
  <PresentationFormat>Экран (16:9)</PresentationFormat>
  <Paragraphs>50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76</cp:revision>
  <dcterms:created xsi:type="dcterms:W3CDTF">2016-06-28T14:07:50Z</dcterms:created>
  <dcterms:modified xsi:type="dcterms:W3CDTF">2017-09-25T07:28:35Z</dcterms:modified>
</cp:coreProperties>
</file>