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9" r:id="rId6"/>
    <p:sldId id="260" r:id="rId7"/>
    <p:sldId id="270" r:id="rId8"/>
    <p:sldId id="268" r:id="rId9"/>
    <p:sldId id="265" r:id="rId10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sovet_asu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5866" y="1131590"/>
            <a:ext cx="306917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Отчет о реализации мероприятия</a:t>
            </a:r>
            <a:r>
              <a:rPr lang="ru-RU" sz="1200" b="1" dirty="0"/>
              <a:t> </a:t>
            </a:r>
            <a:r>
              <a:rPr lang="ru-RU" sz="1200" dirty="0"/>
              <a:t>Программы: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5999" y="1402887"/>
            <a:ext cx="352844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/>
              <a:t>Конкурс грантов в сфере профессиональных компетенций «S</a:t>
            </a:r>
            <a:r>
              <a:rPr lang="en-US" sz="2800" b="1" dirty="0"/>
              <a:t>T</a:t>
            </a:r>
            <a:r>
              <a:rPr lang="ru-RU" sz="2800" b="1" dirty="0" err="1"/>
              <a:t>ARt</a:t>
            </a:r>
            <a:r>
              <a:rPr lang="ru-RU" sz="2800" b="1" dirty="0"/>
              <a:t>»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771550"/>
            <a:ext cx="4176464" cy="2778003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9029" y="3723878"/>
            <a:ext cx="2794868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Руководитель мероприятия: </a:t>
            </a:r>
            <a:r>
              <a:rPr lang="ru-RU" sz="1200" b="1" dirty="0"/>
              <a:t>Субочев Иван</a:t>
            </a:r>
          </a:p>
          <a:p>
            <a:pPr>
              <a:lnSpc>
                <a:spcPct val="120000"/>
              </a:lnSpc>
            </a:pPr>
            <a:r>
              <a:rPr lang="ru-RU" sz="1200" dirty="0"/>
              <a:t>Куратор мероприятия: </a:t>
            </a:r>
            <a:r>
              <a:rPr lang="ru-RU" sz="1200" b="1" dirty="0"/>
              <a:t>Шипилов Савва</a:t>
            </a:r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2141510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Павел\Downloads\2.2.3 Конкурс грантов «STARt»\Фото\rUUq0Hwk8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41" y="185622"/>
            <a:ext cx="3332436" cy="21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Павел\Downloads\2.2.3 Конкурс грантов «STARt»\Фото\_aK74-UZ9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94" y="195486"/>
            <a:ext cx="3174395" cy="21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Павел\Downloads\2.2.3 Конкурс грантов «STARt»\Фото\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5997" r="142" b="284"/>
          <a:stretch/>
        </p:blipFill>
        <p:spPr bwMode="auto">
          <a:xfrm>
            <a:off x="6135389" y="179957"/>
            <a:ext cx="3034579" cy="21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309" y="271576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10 октября 2017 года в Алтайском государственном университете стартовал Конкурс грантов в сфере профессиональных компетенций «</a:t>
            </a:r>
            <a:r>
              <a:rPr lang="en-US" dirty="0" err="1"/>
              <a:t>STARt</a:t>
            </a:r>
            <a:r>
              <a:rPr lang="ru-RU" dirty="0"/>
              <a:t>». Организаторами мероприятия выступили объединенный Совет обучающихся и управление внеучебной и воспитательной работы АлтГУ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авел\Downloads\2.2.3 Конкурс грантов «STARt»\Фото\HceNX16mtx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6666"/>
          <a:stretch/>
        </p:blipFill>
        <p:spPr bwMode="auto">
          <a:xfrm>
            <a:off x="210334" y="195486"/>
            <a:ext cx="4752528" cy="47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0183" y="2643758"/>
            <a:ext cx="514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39502"/>
            <a:ext cx="4248472" cy="4464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21766" y="462970"/>
            <a:ext cx="38546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Конкурс был направлен на формирование профессиональных компетенций в реализации проектной (организационной) деятельности обучающихся Алтайского государственного университета. </a:t>
            </a:r>
          </a:p>
          <a:p>
            <a:r>
              <a:rPr lang="ru-RU" dirty="0">
                <a:solidFill>
                  <a:schemeClr val="bg1"/>
                </a:solidFill>
              </a:rPr>
              <a:t>Финансирование осуществлялось </a:t>
            </a:r>
          </a:p>
          <a:p>
            <a:r>
              <a:rPr lang="ru-RU" dirty="0">
                <a:solidFill>
                  <a:schemeClr val="bg1"/>
                </a:solidFill>
              </a:rPr>
              <a:t>за счет средств Программы развития деятельности студенческих объединений АлтГУ на 2017 год, собственных и привлеченных средств организаторов и участников, </a:t>
            </a:r>
            <a:r>
              <a:rPr lang="ru-RU" dirty="0" err="1">
                <a:solidFill>
                  <a:schemeClr val="bg1"/>
                </a:solidFill>
              </a:rPr>
              <a:t>грантовый</a:t>
            </a:r>
            <a:r>
              <a:rPr lang="ru-RU" dirty="0">
                <a:solidFill>
                  <a:schemeClr val="bg1"/>
                </a:solidFill>
              </a:rPr>
              <a:t> фонд Конкурса составил более 300 000 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4612790" y="2519024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вел\Downloads\2.2.3 Конкурс грантов «STARt»\Фото\EmPLbxZ6VL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22816"/>
          <a:stretch/>
        </p:blipFill>
        <p:spPr bwMode="auto">
          <a:xfrm>
            <a:off x="221162" y="215153"/>
            <a:ext cx="3461657" cy="47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638160"/>
            <a:ext cx="4752528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Организаторами Конкурса было выделено </a:t>
            </a:r>
          </a:p>
          <a:p>
            <a:r>
              <a:rPr lang="ru-RU" dirty="0"/>
              <a:t>8 направлений, в рамках которых участникам было предложено разработать, презентовать </a:t>
            </a:r>
          </a:p>
          <a:p>
            <a:r>
              <a:rPr lang="ru-RU" dirty="0"/>
              <a:t>и реализовать свои проекты: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развитие научно-технического и художественного творчества молодежи;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выявление и поддержка одаренных обучающихся;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вовлечение молодежи в развитие университета;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развитие межкультурного диалога и международного молодежного сотрудничества;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деятельность в сфере краеведения и экологии;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студенческие отряды;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работа с абитуриентами, профориентация, центры карьеры;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повышение уровня финансовой грамотности.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7859" y="411511"/>
            <a:ext cx="5432613" cy="432048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ел\Downloads\2.2.3 Конкурс грантов «STARt»\Фото\IMG_8326-24-11-17-13-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t="5383" r="-463" b="3054"/>
          <a:stretch/>
        </p:blipFill>
        <p:spPr bwMode="auto">
          <a:xfrm>
            <a:off x="251920" y="200395"/>
            <a:ext cx="3430899" cy="47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2194" y="617080"/>
            <a:ext cx="4680520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/>
              <a:t>Конкурс грантов проводился в три этапа. </a:t>
            </a:r>
            <a:r>
              <a:rPr lang="ru-RU" sz="1600" dirty="0"/>
              <a:t>На первом обучающиеся отправляли свои заявки по установленной форме с детальным описанием проекта, календарном планом реализации, а также предполагаемой сметой расходов. Было подано 32 заявки. На данном этапе организаторами проверялось правильность заполнения заявки, а также соответствие формальным требованиям, установленным Положением о Конкурсе.</a:t>
            </a:r>
          </a:p>
          <a:p>
            <a:r>
              <a:rPr lang="ru-RU" sz="1600" dirty="0"/>
              <a:t>На втором этапе члены конкурсной комиссии, состоящей из лидеров студенческого самоуправления и представителей администрации вуза, отметили 23 проекта, которые являлись наиболее проработанными и значимыми для университета и пригласили их авторов на третий очный этап конкурса - собеседование.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7859" y="411511"/>
            <a:ext cx="5432613" cy="4392488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18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\Downloads\2.2.3 Конкурс грантов «STARt»\Фото\IMG_96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9" b="880"/>
          <a:stretch/>
        </p:blipFill>
        <p:spPr bwMode="auto">
          <a:xfrm>
            <a:off x="228941" y="215153"/>
            <a:ext cx="8663538" cy="47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3600410"/>
            <a:ext cx="81369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467544" y="4680529"/>
            <a:ext cx="8136904" cy="45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360331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 итогам собеседования были определены 22 победителя, каждый из которых получил финансовую и административную поддержку для реализации своей идеи. В рамках собеседования с участниками обсуждалась и корректировалась смета проекта, а также другие аспекты его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вел\Downloads\2.2.3 Конкурс грантов «STARt»\Фото\AzNl4babT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b="546"/>
          <a:stretch/>
        </p:blipFill>
        <p:spPr bwMode="auto">
          <a:xfrm>
            <a:off x="251514" y="215154"/>
            <a:ext cx="8640965" cy="47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3981088"/>
            <a:ext cx="81369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67544" y="4701167"/>
            <a:ext cx="8136904" cy="45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404438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Основными принципами предоставления грантов стали: равенство прав </a:t>
            </a:r>
          </a:p>
          <a:p>
            <a:pPr algn="ctr"/>
            <a:r>
              <a:rPr lang="ru-RU" sz="1600" dirty="0"/>
              <a:t>на участие в Конкурсе; открытость информации о Конкурсе; состязательность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9809375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авел\Downloads\2.2.3 Конкурс грантов «STARt»\Фото\l7wpWSolmdY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r="5847"/>
          <a:stretch/>
        </p:blipFill>
        <p:spPr bwMode="auto">
          <a:xfrm>
            <a:off x="228123" y="215153"/>
            <a:ext cx="3471569" cy="24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авел\Downloads\2.2.3 Конкурс грантов «STARt»\Фото\hNEclT49HG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4" y="2628773"/>
            <a:ext cx="3499194" cy="233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0183" y="2643758"/>
            <a:ext cx="514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455758" y="1461843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4465" y="341014"/>
            <a:ext cx="5400023" cy="45144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40867" y="402659"/>
            <a:ext cx="529562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 три недели, в период с 1 по 22 ноября,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были реализованы 21 проект: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• «Большие гонки – 2017» </a:t>
            </a:r>
            <a:r>
              <a:rPr lang="ru-RU" sz="1100" b="1" dirty="0">
                <a:solidFill>
                  <a:schemeClr val="bg1"/>
                </a:solidFill>
              </a:rPr>
              <a:t>- Евгений Петров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«Вслед за искусством» - </a:t>
            </a:r>
            <a:r>
              <a:rPr lang="ru-RU" sz="1100" b="1" dirty="0">
                <a:solidFill>
                  <a:schemeClr val="bg1"/>
                </a:solidFill>
              </a:rPr>
              <a:t>Анастасия Катаева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</a:t>
            </a:r>
            <a:r>
              <a:rPr lang="ru-RU" sz="1100" dirty="0" err="1">
                <a:solidFill>
                  <a:schemeClr val="bg1"/>
                </a:solidFill>
              </a:rPr>
              <a:t>Квест</a:t>
            </a:r>
            <a:r>
              <a:rPr lang="ru-RU" sz="1100" dirty="0">
                <a:solidFill>
                  <a:schemeClr val="bg1"/>
                </a:solidFill>
              </a:rPr>
              <a:t> по финансовой грамотности «Финансовый Гуру» - </a:t>
            </a:r>
            <a:r>
              <a:rPr lang="ru-RU" sz="1100" b="1" dirty="0">
                <a:solidFill>
                  <a:schemeClr val="bg1"/>
                </a:solidFill>
              </a:rPr>
              <a:t>Алена Гайн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Кейс-</a:t>
            </a:r>
            <a:r>
              <a:rPr lang="ru-RU" sz="1100" dirty="0" err="1">
                <a:solidFill>
                  <a:schemeClr val="bg1"/>
                </a:solidFill>
              </a:rPr>
              <a:t>баттл</a:t>
            </a:r>
            <a:r>
              <a:rPr lang="ru-RU" sz="1100" dirty="0">
                <a:solidFill>
                  <a:schemeClr val="bg1"/>
                </a:solidFill>
              </a:rPr>
              <a:t> «Профессиональная проба» - </a:t>
            </a:r>
            <a:r>
              <a:rPr lang="ru-RU" sz="1100" b="1" dirty="0">
                <a:solidFill>
                  <a:schemeClr val="bg1"/>
                </a:solidFill>
              </a:rPr>
              <a:t>Алена Гайн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Конкурс эко. </a:t>
            </a:r>
            <a:r>
              <a:rPr lang="ru-RU" sz="1100" dirty="0" err="1">
                <a:solidFill>
                  <a:schemeClr val="bg1"/>
                </a:solidFill>
              </a:rPr>
              <a:t>рекл</a:t>
            </a:r>
            <a:r>
              <a:rPr lang="ru-RU" sz="1100" dirty="0">
                <a:solidFill>
                  <a:schemeClr val="bg1"/>
                </a:solidFill>
              </a:rPr>
              <a:t>. «Сохраняй и созидай! Природа – это ты!» - </a:t>
            </a:r>
            <a:r>
              <a:rPr lang="ru-RU" sz="1100" b="1" dirty="0">
                <a:solidFill>
                  <a:schemeClr val="bg1"/>
                </a:solidFill>
              </a:rPr>
              <a:t>Галина </a:t>
            </a:r>
            <a:r>
              <a:rPr lang="ru-RU" sz="1100" b="1" dirty="0" err="1">
                <a:solidFill>
                  <a:schemeClr val="bg1"/>
                </a:solidFill>
              </a:rPr>
              <a:t>Грянникова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Интеллектуальная игра «Географ и Я» - </a:t>
            </a:r>
            <a:r>
              <a:rPr lang="ru-RU" sz="1100" b="1" dirty="0">
                <a:solidFill>
                  <a:schemeClr val="bg1"/>
                </a:solidFill>
              </a:rPr>
              <a:t>Анастасия Мишина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ASU </a:t>
            </a:r>
            <a:r>
              <a:rPr lang="ru-RU" sz="1100" dirty="0" err="1">
                <a:solidFill>
                  <a:schemeClr val="bg1"/>
                </a:solidFill>
              </a:rPr>
              <a:t>Major</a:t>
            </a:r>
            <a:r>
              <a:rPr lang="ru-RU" sz="1100" dirty="0">
                <a:solidFill>
                  <a:schemeClr val="bg1"/>
                </a:solidFill>
              </a:rPr>
              <a:t> 2017 – </a:t>
            </a:r>
            <a:r>
              <a:rPr lang="ru-RU" sz="1100" b="1" dirty="0">
                <a:solidFill>
                  <a:schemeClr val="bg1"/>
                </a:solidFill>
              </a:rPr>
              <a:t>Артем Долгов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</a:t>
            </a:r>
            <a:r>
              <a:rPr lang="ru-RU" sz="1100" dirty="0" err="1">
                <a:solidFill>
                  <a:schemeClr val="bg1"/>
                </a:solidFill>
              </a:rPr>
              <a:t>Big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Science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Battle</a:t>
            </a:r>
            <a:r>
              <a:rPr lang="ru-RU" sz="1100" dirty="0">
                <a:solidFill>
                  <a:schemeClr val="bg1"/>
                </a:solidFill>
              </a:rPr>
              <a:t> – </a:t>
            </a:r>
            <a:r>
              <a:rPr lang="ru-RU" sz="1100" b="1" dirty="0">
                <a:solidFill>
                  <a:schemeClr val="bg1"/>
                </a:solidFill>
              </a:rPr>
              <a:t>Нечаева Виктория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«Бюджет и бюджетная система: теория и практика» - </a:t>
            </a:r>
            <a:r>
              <a:rPr lang="ru-RU" sz="1100" b="1" dirty="0">
                <a:solidFill>
                  <a:schemeClr val="bg1"/>
                </a:solidFill>
              </a:rPr>
              <a:t>Виктория Нечаева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Выездной день открытых дверей – </a:t>
            </a:r>
            <a:r>
              <a:rPr lang="ru-RU" sz="1100" b="1" dirty="0">
                <a:solidFill>
                  <a:schemeClr val="bg1"/>
                </a:solidFill>
              </a:rPr>
              <a:t>Роман </a:t>
            </a:r>
            <a:r>
              <a:rPr lang="ru-RU" sz="1100" b="1" dirty="0" err="1">
                <a:solidFill>
                  <a:schemeClr val="bg1"/>
                </a:solidFill>
              </a:rPr>
              <a:t>Куранов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«Добрососедство» - </a:t>
            </a:r>
            <a:r>
              <a:rPr lang="ru-RU" sz="1100" b="1" dirty="0" err="1">
                <a:solidFill>
                  <a:schemeClr val="bg1"/>
                </a:solidFill>
              </a:rPr>
              <a:t>Сакина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err="1">
                <a:solidFill>
                  <a:schemeClr val="bg1"/>
                </a:solidFill>
              </a:rPr>
              <a:t>Назаршоева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Клуб интеллектуальных игр (КИИ) – </a:t>
            </a:r>
            <a:r>
              <a:rPr lang="ru-RU" sz="1100" b="1" dirty="0">
                <a:solidFill>
                  <a:schemeClr val="bg1"/>
                </a:solidFill>
              </a:rPr>
              <a:t>Ирина Иванова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Марафон мероприятий – </a:t>
            </a:r>
            <a:r>
              <a:rPr lang="ru-RU" sz="1100" b="1" dirty="0">
                <a:solidFill>
                  <a:schemeClr val="bg1"/>
                </a:solidFill>
              </a:rPr>
              <a:t>Роман </a:t>
            </a:r>
            <a:r>
              <a:rPr lang="ru-RU" sz="1100" b="1" dirty="0" err="1">
                <a:solidFill>
                  <a:schemeClr val="bg1"/>
                </a:solidFill>
              </a:rPr>
              <a:t>Куранов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Школа ГТО студенческого городка АГУ – </a:t>
            </a:r>
            <a:r>
              <a:rPr lang="ru-RU" sz="1100" b="1" dirty="0">
                <a:solidFill>
                  <a:schemeClr val="bg1"/>
                </a:solidFill>
              </a:rPr>
              <a:t>Михаил Ермаков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«</a:t>
            </a:r>
            <a:r>
              <a:rPr lang="ru-RU" sz="1100" dirty="0" err="1">
                <a:solidFill>
                  <a:schemeClr val="bg1"/>
                </a:solidFill>
              </a:rPr>
              <a:t>Медиаплощадка</a:t>
            </a:r>
            <a:r>
              <a:rPr lang="ru-RU" sz="1100" dirty="0">
                <a:solidFill>
                  <a:schemeClr val="bg1"/>
                </a:solidFill>
              </a:rPr>
              <a:t>» - </a:t>
            </a:r>
            <a:r>
              <a:rPr lang="ru-RU" sz="1100" b="1" dirty="0">
                <a:solidFill>
                  <a:schemeClr val="bg1"/>
                </a:solidFill>
              </a:rPr>
              <a:t>Валерия Бычкова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Международный день студента АГУ – </a:t>
            </a:r>
            <a:r>
              <a:rPr lang="ru-RU" sz="1100" b="1" dirty="0">
                <a:solidFill>
                  <a:schemeClr val="bg1"/>
                </a:solidFill>
              </a:rPr>
              <a:t>Владислав Князев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Международный национальный конкурс «</a:t>
            </a:r>
            <a:r>
              <a:rPr lang="ru-RU" sz="1100" dirty="0" err="1">
                <a:solidFill>
                  <a:schemeClr val="bg1"/>
                </a:solidFill>
              </a:rPr>
              <a:t>ТурИст</a:t>
            </a:r>
            <a:r>
              <a:rPr lang="ru-RU" sz="1100" dirty="0">
                <a:solidFill>
                  <a:schemeClr val="bg1"/>
                </a:solidFill>
              </a:rPr>
              <a:t>» - </a:t>
            </a:r>
            <a:r>
              <a:rPr lang="ru-RU" sz="1100" b="1" dirty="0">
                <a:solidFill>
                  <a:schemeClr val="bg1"/>
                </a:solidFill>
              </a:rPr>
              <a:t>Анастасия Мишина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Методическая школа «Шаг в науку» - </a:t>
            </a:r>
            <a:r>
              <a:rPr lang="ru-RU" sz="1100" b="1" dirty="0">
                <a:solidFill>
                  <a:schemeClr val="bg1"/>
                </a:solidFill>
              </a:rPr>
              <a:t>Анастасия Теряева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Мол. экологический рейд «Географический </a:t>
            </a:r>
            <a:r>
              <a:rPr lang="ru-RU" sz="1100" dirty="0" err="1">
                <a:solidFill>
                  <a:schemeClr val="bg1"/>
                </a:solidFill>
              </a:rPr>
              <a:t>ЭКОпатруль</a:t>
            </a:r>
            <a:r>
              <a:rPr lang="ru-RU" sz="1100" dirty="0">
                <a:solidFill>
                  <a:schemeClr val="bg1"/>
                </a:solidFill>
              </a:rPr>
              <a:t>» - </a:t>
            </a:r>
            <a:r>
              <a:rPr lang="ru-RU" sz="1100" b="1" dirty="0">
                <a:solidFill>
                  <a:schemeClr val="bg1"/>
                </a:solidFill>
              </a:rPr>
              <a:t>Анастасия Ульянова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1С – Шаг к успешной карьере – </a:t>
            </a:r>
            <a:r>
              <a:rPr lang="ru-RU" sz="1100" b="1" dirty="0">
                <a:solidFill>
                  <a:schemeClr val="bg1"/>
                </a:solidFill>
              </a:rPr>
              <a:t>Андрей Шалыгин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Студент на день – </a:t>
            </a:r>
            <a:r>
              <a:rPr lang="ru-RU" sz="1100" b="1" dirty="0">
                <a:solidFill>
                  <a:schemeClr val="bg1"/>
                </a:solidFill>
              </a:rPr>
              <a:t>Екатерина Иванова</a:t>
            </a:r>
            <a:r>
              <a:rPr lang="ru-RU" sz="1100" dirty="0">
                <a:solidFill>
                  <a:schemeClr val="bg1"/>
                </a:solidFill>
              </a:rPr>
              <a:t>;</a:t>
            </a:r>
          </a:p>
          <a:p>
            <a:r>
              <a:rPr lang="ru-RU" sz="1100" dirty="0">
                <a:solidFill>
                  <a:schemeClr val="bg1"/>
                </a:solidFill>
              </a:rPr>
              <a:t>• Правовой клуб «Юриспруденция для чайников» - </a:t>
            </a:r>
            <a:r>
              <a:rPr lang="ru-RU" sz="1100" b="1" dirty="0">
                <a:solidFill>
                  <a:schemeClr val="bg1"/>
                </a:solidFill>
              </a:rPr>
              <a:t>Марина </a:t>
            </a:r>
            <a:r>
              <a:rPr lang="ru-RU" sz="1100" b="1" dirty="0" err="1">
                <a:solidFill>
                  <a:schemeClr val="bg1"/>
                </a:solidFill>
              </a:rPr>
              <a:t>Шиховцова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3439731" y="2499378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032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авел\Downloads\2.2.3 Конкурс грантов «STARt»\Фото\imI1W9KCbx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37" y="2763698"/>
            <a:ext cx="3273917" cy="21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авел\Downloads\2.2.3 Конкурс грантов «STARt»\Фото\DSC09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30" y="536971"/>
            <a:ext cx="3131840" cy="20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авел\Downloads\2.2.3 Конкурс грантов «STARt»\Фото\dRh8if_Q7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8" b="10306"/>
          <a:stretch/>
        </p:blipFill>
        <p:spPr bwMode="auto">
          <a:xfrm>
            <a:off x="3602337" y="-1"/>
            <a:ext cx="2318474" cy="26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357888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9700" y="262845"/>
            <a:ext cx="289414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/>
              <a:t>В реализацию проектов было вовлечено свыше 2000 студентов не только Алтайского государственного университета, но и вузов Алтайского края и близлежащих регионов, а также свыше 20 школ Алтайского края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531694"/>
            <a:ext cx="304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Конкурс грантов в сфере профессиональных компетенций «S</a:t>
            </a:r>
            <a:r>
              <a:rPr lang="en-US" sz="1200" b="1" dirty="0">
                <a:solidFill>
                  <a:schemeClr val="tx2"/>
                </a:solidFill>
              </a:rPr>
              <a:t>T</a:t>
            </a:r>
            <a:r>
              <a:rPr lang="ru-RU" sz="1200" b="1" dirty="0" err="1">
                <a:solidFill>
                  <a:schemeClr val="tx2"/>
                </a:solidFill>
              </a:rPr>
              <a:t>ARt</a:t>
            </a:r>
            <a:r>
              <a:rPr lang="ru-RU" sz="1200" b="1" dirty="0">
                <a:solidFill>
                  <a:schemeClr val="tx2"/>
                </a:solidFill>
              </a:rPr>
              <a:t>» способствовал раскрытию профессионального и организационного потенциала обучающихся Алтайского государственного университета, навыков эффективного управления и проектной деятельности. По итогам Конкурса грантов в студенческом активе университета прибавилось более 30 участников, вовлеченных в системную работу. </a:t>
            </a:r>
          </a:p>
          <a:p>
            <a:r>
              <a:rPr lang="ru-RU" sz="1200" b="1" dirty="0">
                <a:solidFill>
                  <a:schemeClr val="tx2"/>
                </a:solidFill>
              </a:rPr>
              <a:t>В рамках конкурса удалось решить ряд задач, направленных на формирование позитивного содержания межнациональных отношений в регионе, консолидацию идей и проектов социально-значимой и </a:t>
            </a:r>
            <a:r>
              <a:rPr lang="ru-RU" sz="1200" b="1" dirty="0" err="1">
                <a:solidFill>
                  <a:schemeClr val="tx2"/>
                </a:solidFill>
              </a:rPr>
              <a:t>профориентационной</a:t>
            </a:r>
            <a:r>
              <a:rPr lang="ru-RU" sz="1200" b="1" dirty="0">
                <a:solidFill>
                  <a:schemeClr val="tx2"/>
                </a:solidFill>
              </a:rPr>
              <a:t> направленности.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8902" y="2712236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Базовой информационной площадкой конкурса стала группа объединенного Совета обучающихся «</a:t>
            </a:r>
            <a:r>
              <a:rPr lang="ru-RU" sz="1200" dirty="0" err="1"/>
              <a:t>ВКонтакте</a:t>
            </a:r>
            <a:r>
              <a:rPr lang="ru-RU" sz="1200" dirty="0"/>
              <a:t>»: </a:t>
            </a:r>
            <a:r>
              <a:rPr lang="ru-RU" sz="1200" u="sng" dirty="0">
                <a:hlinkClick r:id="rId5"/>
              </a:rPr>
              <a:t>https://vk.com/sovet_asu</a:t>
            </a:r>
            <a:r>
              <a:rPr lang="ru-RU" sz="1200" dirty="0"/>
              <a:t> , сайт Алтайского государственного университета: </a:t>
            </a:r>
            <a:r>
              <a:rPr lang="ru-RU" sz="1200" u="sng" dirty="0"/>
              <a:t>https://www.asu.ru/.</a:t>
            </a:r>
          </a:p>
        </p:txBody>
      </p:sp>
    </p:spTree>
    <p:extLst>
      <p:ext uri="{BB962C8B-B14F-4D97-AF65-F5344CB8AC3E}">
        <p14:creationId xmlns:p14="http://schemas.microsoft.com/office/powerpoint/2010/main" val="40826162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745</Words>
  <Application>Microsoft Office PowerPoint</Application>
  <PresentationFormat>Экран (16:9)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42</cp:revision>
  <dcterms:created xsi:type="dcterms:W3CDTF">2016-06-28T14:07:50Z</dcterms:created>
  <dcterms:modified xsi:type="dcterms:W3CDTF">2018-01-17T04:16:23Z</dcterms:modified>
</cp:coreProperties>
</file>