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3" r:id="rId2"/>
    <p:sldId id="306" r:id="rId3"/>
    <p:sldId id="307" r:id="rId4"/>
    <p:sldId id="284" r:id="rId5"/>
    <p:sldId id="314" r:id="rId6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E2"/>
    <a:srgbClr val="F47EDB"/>
    <a:srgbClr val="FF9900"/>
    <a:srgbClr val="00FF00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>
      <p:cViewPr varScale="1">
        <p:scale>
          <a:sx n="85" d="100"/>
          <a:sy n="85" d="100"/>
        </p:scale>
        <p:origin x="-13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B816-62F8-49DA-A6A2-C8690803A647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B4C3-0CE5-4C05-88C5-94F40DDD3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8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83B0-E63C-47F1-AEA5-B839E193E7FF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F847E-F3FF-41D4-B812-FE8BFE5E4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3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847E-F3FF-41D4-B812-FE8BFE5E4D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6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2C3F-C4E9-4929-8239-4FB82DD99ADE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E460E-24BF-4476-9F2A-02DC0F4E7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0E5A-49C3-402B-B6C5-F85246108E48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F077-0F57-4F73-96CA-97DEAB5EB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93A9-73F7-43BE-80B6-16EB1E151C01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5D79-EACB-4479-B37C-E806E1BF5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B63F-5FA5-48D3-B23C-3493D1047AC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82DF-3CB1-4B99-A378-F63C92D84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6525-B566-4D61-ACD4-2A8AD372E7A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1E83-8E14-486B-A401-DF990327C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581F-7F44-4ECB-94DB-9166A4985C35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AB4C-2122-4840-8D49-FABD4E604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00D2-0FF2-478C-8F18-0773776FEA8B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1261-7E1D-4BB9-BCA0-84B3CDCE7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A9F-D63C-4BF1-984F-3BA230D21B8B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B9CA-4B0E-4281-B13E-509B1AB20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820A-4E99-4D7F-8D21-4B33DF314B5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5D34-0A71-4F52-A57F-F2C826F09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A6CE-6060-4EA8-9844-6BA21362381E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9673-0EA3-416A-87B9-C94DE414D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7948-5F1A-4BB3-A107-BEE4A6F7790E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6698-19A8-4269-AF94-2DA1BD735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7FBBF0-AC8D-439D-A3E1-F9F7CB2EC2F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EDFE6C-9A6A-4601-96C9-79A5B9D24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u.ru/students/associations/vc/news/11510" TargetMode="External"/><Relationship Id="rId13" Type="http://schemas.openxmlformats.org/officeDocument/2006/relationships/image" Target="../media/image12.jpeg"/><Relationship Id="rId3" Type="http://schemas.openxmlformats.org/officeDocument/2006/relationships/hyperlink" Target="http://barnaul.bezformata.ru/listnews/aktciyu-15-dnej-do-velikoj-pobedi/19571143/" TargetMode="External"/><Relationship Id="rId7" Type="http://schemas.openxmlformats.org/officeDocument/2006/relationships/hyperlink" Target="http://novoaltaysk.com/15-dney-do-velikoy-pobedy/" TargetMode="External"/><Relationship Id="rId12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fisha.amic.ru/news/2591/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amic.ru/news/262593" TargetMode="External"/><Relationship Id="rId10" Type="http://schemas.openxmlformats.org/officeDocument/2006/relationships/hyperlink" Target="http://vk.com/club50365051" TargetMode="External"/><Relationship Id="rId4" Type="http://schemas.openxmlformats.org/officeDocument/2006/relationships/hyperlink" Target="http://kurs.ru/74/10099678" TargetMode="External"/><Relationship Id="rId9" Type="http://schemas.openxmlformats.org/officeDocument/2006/relationships/hyperlink" Target="http://v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 rot="174012">
            <a:off x="1863725" y="4878388"/>
            <a:ext cx="74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9900" b="1" kern="0" dirty="0">
                <a:solidFill>
                  <a:srgbClr val="002060"/>
                </a:solidFill>
                <a:latin typeface="Calibri" pitchFamily="34" charset="0"/>
              </a:rPr>
              <a:t>«</a:t>
            </a:r>
          </a:p>
        </p:txBody>
      </p:sp>
      <p:pic>
        <p:nvPicPr>
          <p:cNvPr id="2" name="Picture 2" descr="W:\!!!ASU_PR!!!-2014\prezentaciya_intro_4x3копи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8986"/>
            <a:ext cx="9505056" cy="73444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14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:\!!!asuasu\asuasuasu1копи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 rot="229872">
            <a:off x="4137900" y="2106861"/>
            <a:ext cx="4965616" cy="247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Отчет о реализации </a:t>
            </a:r>
            <a:r>
              <a:rPr lang="ru-RU" sz="2400" dirty="0" smtClean="0">
                <a:solidFill>
                  <a:srgbClr val="002060"/>
                </a:solidFill>
              </a:rPr>
              <a:t>проекта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Алтайский этап Всероссийской </a:t>
            </a:r>
            <a:r>
              <a:rPr lang="ru-RU" sz="2400" b="1" dirty="0" smtClean="0">
                <a:solidFill>
                  <a:srgbClr val="002060"/>
                </a:solidFill>
              </a:rPr>
              <a:t>акции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«Вахта </a:t>
            </a:r>
            <a:r>
              <a:rPr lang="ru-RU" sz="2400" b="1" dirty="0" smtClean="0">
                <a:solidFill>
                  <a:srgbClr val="002060"/>
                </a:solidFill>
              </a:rPr>
              <a:t>памяти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Руководитель: Гусев Кирилл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Куратор: Гришакова Лилия Владимировна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80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!!!asuasu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3" y="-19573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8" y="5433474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0"/>
          <p:cNvSpPr/>
          <p:nvPr/>
        </p:nvSpPr>
        <p:spPr>
          <a:xfrm rot="120000">
            <a:off x="1049636" y="6253274"/>
            <a:ext cx="7516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Отчет о реализации проекта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«Алтайский этап Всероссийской </a:t>
            </a:r>
            <a:r>
              <a:rPr lang="ru-RU" sz="1200" b="1" dirty="0" smtClean="0">
                <a:solidFill>
                  <a:srgbClr val="002060"/>
                </a:solidFill>
              </a:rPr>
              <a:t>акции «</a:t>
            </a:r>
            <a:r>
              <a:rPr lang="ru-RU" sz="1200" b="1" dirty="0">
                <a:solidFill>
                  <a:srgbClr val="002060"/>
                </a:solidFill>
              </a:rPr>
              <a:t>Вахта памяти</a:t>
            </a:r>
            <a:r>
              <a:rPr lang="ru-RU" sz="1200" b="1" dirty="0" smtClean="0">
                <a:solidFill>
                  <a:srgbClr val="002060"/>
                </a:solidFill>
              </a:rPr>
              <a:t>»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540" y="1621722"/>
            <a:ext cx="39244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Основная цель акции: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нравственное </a:t>
            </a:r>
            <a:r>
              <a:rPr lang="ru-RU" sz="1600" dirty="0">
                <a:solidFill>
                  <a:srgbClr val="002060"/>
                </a:solidFill>
              </a:rPr>
              <a:t>воспитание молодежи, укрепление патриотического духа и сплочённости путем развития в молодежной среде традиции несения почётного караула как механизма проявления особой благодарности и почестей участникам событий Великой Отечественной войны, ухода и заботы за памятниками значимых событий отечественной истории.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47667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Мероприятие «Вахта памяти» </a:t>
            </a:r>
            <a:endParaRPr lang="ru-RU" b="1" cap="all" dirty="0" smtClean="0">
              <a:solidFill>
                <a:srgbClr val="002060"/>
              </a:solidFill>
            </a:endParaRPr>
          </a:p>
          <a:p>
            <a:r>
              <a:rPr lang="ru-RU" b="1" cap="all" dirty="0">
                <a:solidFill>
                  <a:srgbClr val="002060"/>
                </a:solidFill>
              </a:rPr>
              <a:t>реализуется в университете</a:t>
            </a:r>
            <a:endParaRPr lang="ru-RU" b="1" cap="all" dirty="0" smtClean="0">
              <a:solidFill>
                <a:srgbClr val="002060"/>
              </a:solidFill>
            </a:endParaRPr>
          </a:p>
          <a:p>
            <a:r>
              <a:rPr lang="ru-RU" b="1" cap="all" dirty="0" smtClean="0">
                <a:solidFill>
                  <a:srgbClr val="002060"/>
                </a:solidFill>
              </a:rPr>
              <a:t>в </a:t>
            </a:r>
            <a:r>
              <a:rPr lang="ru-RU" b="1" cap="all" dirty="0">
                <a:solidFill>
                  <a:srgbClr val="002060"/>
                </a:solidFill>
              </a:rPr>
              <a:t>рамках ПСО с 2012 года.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8104348" cy="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2576">
            <a:off x="8784730" y="-1000352"/>
            <a:ext cx="2681671" cy="215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046">
            <a:off x="4867242" y="2705661"/>
            <a:ext cx="4067944" cy="2829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586">
            <a:off x="5150598" y="969162"/>
            <a:ext cx="1558158" cy="1620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250">
            <a:off x="6778938" y="138761"/>
            <a:ext cx="2244378" cy="337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8038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37728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702912"/>
            <a:ext cx="4208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В 2014 году </a:t>
            </a:r>
            <a:r>
              <a:rPr lang="ru-RU" sz="1400" dirty="0">
                <a:solidFill>
                  <a:srgbClr val="002060"/>
                </a:solidFill>
              </a:rPr>
              <a:t>было решено распространить </a:t>
            </a:r>
            <a:r>
              <a:rPr lang="ru-RU" sz="1400" dirty="0" smtClean="0">
                <a:solidFill>
                  <a:srgbClr val="002060"/>
                </a:solidFill>
              </a:rPr>
              <a:t>позитивный опыт акции на </a:t>
            </a:r>
            <a:r>
              <a:rPr lang="ru-RU" sz="1400" dirty="0">
                <a:solidFill>
                  <a:srgbClr val="002060"/>
                </a:solidFill>
              </a:rPr>
              <a:t>весь Алтайский край, но в связи с тем, что направление не было поддержано Минобрнауки перечень районов </a:t>
            </a:r>
            <a:r>
              <a:rPr lang="ru-RU" sz="1400" dirty="0" smtClean="0">
                <a:solidFill>
                  <a:srgbClr val="002060"/>
                </a:solidFill>
              </a:rPr>
              <a:t>края </a:t>
            </a:r>
            <a:r>
              <a:rPr lang="ru-RU" sz="1400" dirty="0">
                <a:solidFill>
                  <a:srgbClr val="002060"/>
                </a:solidFill>
              </a:rPr>
              <a:t>для проведения акции был скорректирован исходя из их близости к столице региона -  Барнаулу. Таким </a:t>
            </a:r>
            <a:r>
              <a:rPr lang="ru-RU" sz="1400" dirty="0" smtClean="0">
                <a:solidFill>
                  <a:srgbClr val="002060"/>
                </a:solidFill>
              </a:rPr>
              <a:t>образом, </a:t>
            </a:r>
            <a:r>
              <a:rPr lang="ru-RU" sz="1400" dirty="0">
                <a:solidFill>
                  <a:srgbClr val="002060"/>
                </a:solidFill>
              </a:rPr>
              <a:t>удалось охватить помимо Барнаула город Новоалтайск, а также села Первомайского и Павловского районов.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692696"/>
            <a:ext cx="4248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За это время был создан реестр памятников ВОВ и значимых объектов тыла в Барнауле. Ежегодно, в единое для всей страны время, после предварительной весенней уборки и благоустройства, </a:t>
            </a:r>
            <a:r>
              <a:rPr lang="ru-RU" sz="1600" dirty="0" smtClean="0">
                <a:solidFill>
                  <a:srgbClr val="002060"/>
                </a:solidFill>
              </a:rPr>
              <a:t>на памятниках выставляется </a:t>
            </a:r>
            <a:r>
              <a:rPr lang="ru-RU" sz="1600" dirty="0">
                <a:solidFill>
                  <a:srgbClr val="002060"/>
                </a:solidFill>
              </a:rPr>
              <a:t>почетный караул.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48679"/>
            <a:ext cx="4176464" cy="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616504"/>
            <a:ext cx="4176464" cy="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426">
            <a:off x="5598596" y="3669433"/>
            <a:ext cx="3409498" cy="2272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338">
            <a:off x="5298388" y="1543514"/>
            <a:ext cx="351588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16">
            <a:off x="5535695" y="-357706"/>
            <a:ext cx="3494856" cy="2336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233">
            <a:off x="8749644" y="-1067637"/>
            <a:ext cx="2681671" cy="215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8" y="5433474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0"/>
          <p:cNvSpPr/>
          <p:nvPr/>
        </p:nvSpPr>
        <p:spPr>
          <a:xfrm rot="120000">
            <a:off x="1049636" y="6253274"/>
            <a:ext cx="7516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Отчет о реализации проекта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«Алтайский этап Всероссийской </a:t>
            </a:r>
            <a:r>
              <a:rPr lang="ru-RU" sz="1200" b="1" dirty="0" smtClean="0">
                <a:solidFill>
                  <a:srgbClr val="002060"/>
                </a:solidFill>
              </a:rPr>
              <a:t>акции «Вахта </a:t>
            </a:r>
            <a:r>
              <a:rPr lang="ru-RU" sz="1200" b="1" dirty="0">
                <a:solidFill>
                  <a:srgbClr val="002060"/>
                </a:solidFill>
              </a:rPr>
              <a:t>памяти</a:t>
            </a:r>
            <a:r>
              <a:rPr lang="ru-RU" sz="1200" b="1" dirty="0" smtClean="0">
                <a:solidFill>
                  <a:srgbClr val="002060"/>
                </a:solidFill>
              </a:rPr>
              <a:t>»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15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Z:\!!!asuasu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2977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6" y="2404045"/>
            <a:ext cx="8748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Данное мероприятие было широко освещено в </a:t>
            </a:r>
            <a:r>
              <a:rPr lang="ru-RU" sz="1400" b="1" dirty="0">
                <a:solidFill>
                  <a:srgbClr val="002060"/>
                </a:solidFill>
              </a:rPr>
              <a:t>региональных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средствах массовой информации</a:t>
            </a:r>
            <a:r>
              <a:rPr lang="ru-RU" sz="1400" dirty="0">
                <a:solidFill>
                  <a:srgbClr val="002060"/>
                </a:solidFill>
              </a:rPr>
              <a:t>:</a:t>
            </a:r>
          </a:p>
          <a:p>
            <a:r>
              <a:rPr lang="ru-RU" sz="1400" u="sng" dirty="0">
                <a:solidFill>
                  <a:srgbClr val="002060"/>
                </a:solidFill>
                <a:hlinkClick r:id="rId3"/>
              </a:rPr>
              <a:t>http://barnaul.bezformata.ru/listnews/aktciyu-15-dnej-do-velikoj-pobedi/19571143/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u="sng" dirty="0">
                <a:solidFill>
                  <a:srgbClr val="002060"/>
                </a:solidFill>
                <a:hlinkClick r:id="rId4"/>
              </a:rPr>
              <a:t>http://kurs.ru/74/10099678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u="sng" dirty="0">
                <a:solidFill>
                  <a:srgbClr val="002060"/>
                </a:solidFill>
                <a:hlinkClick r:id="rId5"/>
              </a:rPr>
              <a:t>http://www.amic.ru/news/262593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u="sng" dirty="0">
                <a:solidFill>
                  <a:srgbClr val="002060"/>
                </a:solidFill>
                <a:hlinkClick r:id="rId6"/>
              </a:rPr>
              <a:t>http://afisha.amic.ru/news/2591/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u="sng" dirty="0">
                <a:solidFill>
                  <a:srgbClr val="002060"/>
                </a:solidFill>
                <a:hlinkClick r:id="rId7"/>
              </a:rPr>
              <a:t>http://novoaltaysk.com/15-dney-do-velikoy-pobedy</a:t>
            </a:r>
            <a:r>
              <a:rPr lang="ru-RU" sz="1400" u="sng" dirty="0" smtClean="0">
                <a:solidFill>
                  <a:srgbClr val="002060"/>
                </a:solidFill>
                <a:hlinkClick r:id="rId7"/>
              </a:rPr>
              <a:t>/</a:t>
            </a:r>
            <a:endParaRPr lang="ru-RU" sz="1400" u="sng" dirty="0" smtClean="0">
              <a:solidFill>
                <a:srgbClr val="002060"/>
              </a:solidFill>
            </a:endParaRPr>
          </a:p>
          <a:p>
            <a:endParaRPr lang="ru-RU" sz="1400" u="sng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Ссылка на мероприятие на сайте университета: </a:t>
            </a:r>
            <a:r>
              <a:rPr lang="ru-RU" sz="1400" u="sng" dirty="0">
                <a:solidFill>
                  <a:srgbClr val="004BE2"/>
                </a:solidFill>
                <a:hlinkClick r:id="rId8"/>
              </a:rPr>
              <a:t>http://</a:t>
            </a:r>
            <a:r>
              <a:rPr lang="ru-RU" sz="1400" u="sng" dirty="0" smtClean="0">
                <a:solidFill>
                  <a:srgbClr val="004BE2"/>
                </a:solidFill>
                <a:hlinkClick r:id="rId8"/>
              </a:rPr>
              <a:t>www.asu.ru/students/associations/vc/news/11510</a:t>
            </a:r>
            <a:endParaRPr lang="ru-RU" sz="1400" u="sng" dirty="0" smtClean="0">
              <a:solidFill>
                <a:srgbClr val="004BE2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Информация о проведении мероприятия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в </a:t>
            </a:r>
            <a:r>
              <a:rPr lang="ru-RU" sz="1400" b="1" dirty="0">
                <a:solidFill>
                  <a:srgbClr val="002060"/>
                </a:solidFill>
              </a:rPr>
              <a:t>социальной сети </a:t>
            </a:r>
            <a:r>
              <a:rPr lang="ru-RU" sz="1400" b="1" dirty="0" err="1">
                <a:solidFill>
                  <a:srgbClr val="002060"/>
                </a:solidFill>
              </a:rPr>
              <a:t>ВКонтакте</a:t>
            </a:r>
            <a:r>
              <a:rPr lang="ru-RU" sz="1400" b="1" dirty="0">
                <a:solidFill>
                  <a:srgbClr val="002060"/>
                </a:solidFill>
              </a:rPr>
              <a:t>: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u="sng" dirty="0" smtClean="0">
                <a:solidFill>
                  <a:srgbClr val="002060"/>
                </a:solidFill>
                <a:hlinkClick r:id="rId9"/>
              </a:rPr>
              <a:t>vk.com</a:t>
            </a:r>
            <a:r>
              <a:rPr lang="ru-RU" sz="1400" dirty="0" smtClean="0">
                <a:solidFill>
                  <a:srgbClr val="002060"/>
                </a:solidFill>
              </a:rPr>
              <a:t>›</a:t>
            </a:r>
            <a:r>
              <a:rPr lang="ru-RU" sz="1400" u="sng" dirty="0" smtClean="0">
                <a:solidFill>
                  <a:srgbClr val="002060"/>
                </a:solidFill>
                <a:hlinkClick r:id="rId10"/>
              </a:rPr>
              <a:t>club50365051</a:t>
            </a:r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92436" y="645273"/>
            <a:ext cx="79959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В результате проделанной работы реестр памятных мест Великой Отечественной войны в итоге был расширен с 14 (в Барнауле) до 25 (включая памятные места края) наименований. Увеличилось количество добровольцев, принимающих участие в акции - до 200 человек. Была проведена большая просветительская работа среди населения, так как участники акции дополняли несение караула раздачей георгиевских ленточек и памяток о проведении акции населению.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48680"/>
            <a:ext cx="8104348" cy="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977">
            <a:off x="8784730" y="-1000352"/>
            <a:ext cx="2681671" cy="215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467544" y="2276872"/>
            <a:ext cx="8104348" cy="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8" y="5433474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0"/>
          <p:cNvSpPr/>
          <p:nvPr/>
        </p:nvSpPr>
        <p:spPr>
          <a:xfrm rot="120000">
            <a:off x="1049636" y="6253274"/>
            <a:ext cx="7516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Отчет о реализации проекта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«Алтайский этап Всероссийской </a:t>
            </a:r>
            <a:r>
              <a:rPr lang="ru-RU" sz="1200" b="1" dirty="0" smtClean="0">
                <a:solidFill>
                  <a:srgbClr val="002060"/>
                </a:solidFill>
              </a:rPr>
              <a:t>акции «Вахта </a:t>
            </a:r>
            <a:r>
              <a:rPr lang="ru-RU" sz="1200" b="1" dirty="0">
                <a:solidFill>
                  <a:srgbClr val="002060"/>
                </a:solidFill>
              </a:rPr>
              <a:t>памяти</a:t>
            </a:r>
            <a:r>
              <a:rPr lang="ru-RU" sz="1200" b="1" dirty="0" smtClean="0">
                <a:solidFill>
                  <a:srgbClr val="002060"/>
                </a:solidFill>
              </a:rPr>
              <a:t>»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688">
            <a:off x="5424644" y="3218304"/>
            <a:ext cx="3708135" cy="2468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1966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340</Words>
  <Application>Microsoft Office PowerPoint</Application>
  <PresentationFormat>Экран (4:3)</PresentationFormat>
  <Paragraphs>33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Владелец</cp:lastModifiedBy>
  <cp:revision>133</cp:revision>
  <cp:lastPrinted>2012-11-13T09:56:18Z</cp:lastPrinted>
  <dcterms:created xsi:type="dcterms:W3CDTF">2012-06-15T02:42:33Z</dcterms:created>
  <dcterms:modified xsi:type="dcterms:W3CDTF">2015-01-27T12:05:12Z</dcterms:modified>
</cp:coreProperties>
</file>