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3" r:id="rId2"/>
    <p:sldId id="306" r:id="rId3"/>
    <p:sldId id="307" r:id="rId4"/>
    <p:sldId id="326" r:id="rId5"/>
    <p:sldId id="284" r:id="rId6"/>
    <p:sldId id="321" r:id="rId7"/>
    <p:sldId id="320" r:id="rId8"/>
    <p:sldId id="327" r:id="rId9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1" autoAdjust="0"/>
  </p:normalViewPr>
  <p:slideViewPr>
    <p:cSldViewPr>
      <p:cViewPr>
        <p:scale>
          <a:sx n="66" d="100"/>
          <a:sy n="66" d="100"/>
        </p:scale>
        <p:origin x="-1934" y="-4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3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78"/>
            <a:ext cx="9180512" cy="73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4145743" y="1787097"/>
            <a:ext cx="4817203" cy="23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</a:t>
            </a:r>
            <a:endParaRPr lang="ru-RU" sz="22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002060"/>
                </a:solidFill>
              </a:rPr>
              <a:t>Конкурс </a:t>
            </a:r>
            <a:endParaRPr lang="ru-RU" sz="4000" b="1" dirty="0" smtClean="0">
              <a:solidFill>
                <a:srgbClr val="002060"/>
              </a:solidFill>
            </a:endParaRPr>
          </a:p>
          <a:p>
            <a:r>
              <a:rPr lang="ru-RU" sz="4000" b="1" dirty="0" smtClean="0">
                <a:solidFill>
                  <a:srgbClr val="002060"/>
                </a:solidFill>
              </a:rPr>
              <a:t>«Первый по </a:t>
            </a:r>
            <a:r>
              <a:rPr lang="ru-RU" sz="4000" b="1" dirty="0" smtClean="0">
                <a:solidFill>
                  <a:srgbClr val="002060"/>
                </a:solidFill>
              </a:rPr>
              <a:t>профессии</a:t>
            </a:r>
            <a:r>
              <a:rPr lang="ru-RU" sz="4000" b="1" dirty="0" smtClean="0">
                <a:solidFill>
                  <a:srgbClr val="002060"/>
                </a:solidFill>
              </a:rPr>
              <a:t>»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 Бочаров Дмитрий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Куратор: Целевич Антон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8680"/>
            <a:ext cx="41675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Конкурс проводился в университете впервые, предполагал анализ профессионального мастерства, </a:t>
            </a:r>
            <a:r>
              <a:rPr lang="ru-RU" b="1" dirty="0" smtClean="0">
                <a:solidFill>
                  <a:srgbClr val="002060"/>
                </a:solidFill>
              </a:rPr>
              <a:t>организационных </a:t>
            </a:r>
            <a:r>
              <a:rPr lang="ru-RU" b="1" dirty="0">
                <a:solidFill>
                  <a:srgbClr val="002060"/>
                </a:solidFill>
              </a:rPr>
              <a:t>качеств, знания традиций студенческих отрядов АлтГУ бойцами движения. Был направлен на углубление знаний бойцов СО по направлениям (строительное, педагогическое, проводников, сервисное и др.), формирование навыков социального проектирования и реализации отрядных мероприятий, распространение традиций СО в студенческой среде университета.</a:t>
            </a:r>
          </a:p>
        </p:txBody>
      </p:sp>
      <p:pic>
        <p:nvPicPr>
          <p:cNvPr id="1026" name="Picture 2" descr="F:\АГУ\2015\псо презентации\4.3 Конкурс «Первый по профессии»\4.3 Конкурс «Первый по профессии»\Фото Конкурс Первый по профессии Цел\IMG_8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207">
            <a:off x="4867228" y="-69058"/>
            <a:ext cx="3228529" cy="215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F:\АГУ\2015\псо презентации\4.3 Конкурс «Первый по профессии»\4.3 Конкурс «Первый по профессии»\Фото Конкурс Первый по профессии Цел\lSLJlskqO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0">
            <a:off x="5119386" y="2006346"/>
            <a:ext cx="3027128" cy="201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3" descr="F:\АГУ\2015\псо презентации\4.3 Конкурс «Первый по профессии»\4.3 Конкурс «Первый по профессии»\Фото Конкурс Первый по профессии Цел\DSCF44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 bwMode="auto">
          <a:xfrm rot="21358278">
            <a:off x="5071243" y="3963779"/>
            <a:ext cx="2995450" cy="201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/>
          <p:nvPr/>
        </p:nvSpPr>
        <p:spPr>
          <a:xfrm rot="120000">
            <a:off x="1303390" y="6189694"/>
            <a:ext cx="75164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по профессии»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!!!asuasu\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4175608" cy="1874967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течении всего календарного года проводился отборочный этап конкурса среди лучших бойцов студенческих отрядов по направлениям: лучший командир, комиссар, мастер, лучший боец по производственным показателям и комиссарской деятельности, лучший спортсмен, лучший отряд АлтГУ и другие. </a:t>
            </a:r>
            <a:endParaRPr lang="ru-RU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реализовывался Штабом студенческих отрядов АГУ при поддержке управления воспитательной и внеучебной работы и Штаба реализации Программы СО.</a:t>
            </a:r>
          </a:p>
        </p:txBody>
      </p:sp>
      <p:pic>
        <p:nvPicPr>
          <p:cNvPr id="2050" name="Picture 2" descr="F:\АГУ\2015\псо презентации\4.3 Конкурс «Первый по профессии»\4.3 Конкурс «Первый по профессии»\Фото Конкурс Первый по профессии Цел\0KENeK_boz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491">
            <a:off x="5092176" y="3872698"/>
            <a:ext cx="3212300" cy="212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F:\АГУ\2015\псо презентации\4.3 Конкурс «Первый по профессии»\4.3 Конкурс «Первый по профессии»\Фото Конкурс Первый по профессии Цел\fcasI_N8Z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255">
            <a:off x="5288573" y="1735005"/>
            <a:ext cx="3259704" cy="2164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Z:\!!!asuasu\123123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0"/>
          <p:cNvSpPr/>
          <p:nvPr/>
        </p:nvSpPr>
        <p:spPr>
          <a:xfrm rot="120000">
            <a:off x="1303390" y="6189694"/>
            <a:ext cx="75164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по профессии»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F:\АГУ\2015\псо презентации\4.3 Конкурс «Первый по профессии»\4.3 Конкурс «Первый по профессии»\Фото Конкурс Первый по профессии Цел\IMG_809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710">
            <a:off x="5494617" y="-435758"/>
            <a:ext cx="3219300" cy="2146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86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438919"/>
            <a:ext cx="46660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Осенью, после окончания трудового семестра, было проведено итоговое мероприятие – очный этап конкурса. </a:t>
            </a:r>
            <a:r>
              <a:rPr lang="ru-RU" dirty="0">
                <a:solidFill>
                  <a:srgbClr val="002060"/>
                </a:solidFill>
              </a:rPr>
              <a:t>Мероприятие было приурочено к закрытию третьего трудового семестра, на нем </a:t>
            </a:r>
            <a:r>
              <a:rPr lang="ru-RU" dirty="0" smtClean="0">
                <a:solidFill>
                  <a:srgbClr val="002060"/>
                </a:solidFill>
              </a:rPr>
              <a:t>подведены </a:t>
            </a:r>
            <a:r>
              <a:rPr lang="ru-RU" dirty="0">
                <a:solidFill>
                  <a:srgbClr val="002060"/>
                </a:solidFill>
              </a:rPr>
              <a:t>итоги финальных состязаний и награждены победители. Лучшие бойцы СО </a:t>
            </a:r>
            <a:r>
              <a:rPr lang="ru-RU" dirty="0" err="1">
                <a:solidFill>
                  <a:srgbClr val="002060"/>
                </a:solidFill>
              </a:rPr>
              <a:t>АлтГУ</a:t>
            </a:r>
            <a:r>
              <a:rPr lang="ru-RU" dirty="0">
                <a:solidFill>
                  <a:srgbClr val="002060"/>
                </a:solidFill>
              </a:rPr>
              <a:t> по номинациям были направлены для участия на ежегодный конкурс студенческих отрядов Алтайского края проводимый Краевым штабом СО «Алтай». Итоги конкурса, которые будут подведены в конце 2014-2015 учебного года покажут, способствует ли отборочный этап – университетский конкурс улучшению позиций участников </a:t>
            </a:r>
            <a:r>
              <a:rPr lang="ru-RU" dirty="0" err="1">
                <a:solidFill>
                  <a:srgbClr val="002060"/>
                </a:solidFill>
              </a:rPr>
              <a:t>АлтГУ</a:t>
            </a:r>
            <a:r>
              <a:rPr lang="ru-RU" dirty="0">
                <a:solidFill>
                  <a:srgbClr val="002060"/>
                </a:solidFill>
              </a:rPr>
              <a:t> в краевых состязаниях.</a:t>
            </a:r>
          </a:p>
        </p:txBody>
      </p:sp>
      <p:pic>
        <p:nvPicPr>
          <p:cNvPr id="14" name="Picture 3" descr="F:\АГУ\2015\псо презентации\4.3 Конкурс «Первый по профессии»\4.3 Конкурс «Первый по профессии»\Фото Конкурс Первый по профессии Цел\Безимени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501">
            <a:off x="5656763" y="-521838"/>
            <a:ext cx="3290910" cy="2197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4" descr="F:\АГУ\2015\псо презентации\4.3 Конкурс «Первый по профессии»\4.3 Конкурс «Первый по профессии»\Фото Конкурс Первый по профессии Цел\IMG_8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88">
            <a:off x="5495406" y="1647818"/>
            <a:ext cx="3474265" cy="231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F:\АГУ\2015\псо презентации\4.3 Конкурс «Первый по профессии»\4.3 Конкурс «Первый по профессии»\Фото Конкурс Первый по профессии Цел\ZzcllLmpYF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592">
            <a:off x="5413879" y="3745033"/>
            <a:ext cx="3309826" cy="220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0"/>
          <p:cNvSpPr/>
          <p:nvPr/>
        </p:nvSpPr>
        <p:spPr>
          <a:xfrm rot="120000">
            <a:off x="1303390" y="6189694"/>
            <a:ext cx="75164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по профессии»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692696"/>
            <a:ext cx="32403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Конкурс в АлтГУ прошел 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с </a:t>
            </a:r>
            <a:r>
              <a:rPr lang="ru-RU" b="1" dirty="0">
                <a:solidFill>
                  <a:srgbClr val="002060"/>
                </a:solidFill>
              </a:rPr>
              <a:t>большим успехом и позитивным эффектом. 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качестве результата необходимо назвать повышение популярности движения студенческих отрядов в студенческой среде университета, что выразилось в возросшем конкурсе при наборе в отряды по направлениям и отряды патриотической профориентационной акции Снежный десант.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548680"/>
            <a:ext cx="7848872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7"/>
          <p:cNvSpPr/>
          <p:nvPr/>
        </p:nvSpPr>
        <p:spPr>
          <a:xfrm>
            <a:off x="3779912" y="692696"/>
            <a:ext cx="489654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Сформирован положительный пример созидательной активности в университете – большинство лидеров конкурса презентовали проекты реализованные в стенах АлтГУ: строительство студенческого спортивно-оздоровительного и обучающего лагеря «Озеро </a:t>
            </a:r>
            <a:r>
              <a:rPr lang="ru-RU" sz="1400" dirty="0" err="1">
                <a:solidFill>
                  <a:srgbClr val="002060"/>
                </a:solidFill>
              </a:rPr>
              <a:t>Красилово</a:t>
            </a:r>
            <a:r>
              <a:rPr lang="ru-RU" sz="1400" dirty="0">
                <a:solidFill>
                  <a:srgbClr val="002060"/>
                </a:solidFill>
              </a:rPr>
              <a:t>», </a:t>
            </a:r>
            <a:r>
              <a:rPr lang="ru-RU" sz="1400" dirty="0" smtClean="0">
                <a:solidFill>
                  <a:srgbClr val="002060"/>
                </a:solidFill>
              </a:rPr>
              <a:t>Базы </a:t>
            </a:r>
            <a:r>
              <a:rPr lang="ru-RU" sz="1400" dirty="0">
                <a:solidFill>
                  <a:srgbClr val="002060"/>
                </a:solidFill>
              </a:rPr>
              <a:t>подготовки студенческих отрядов на БУП «Чемал», реконструкция Центра студенческого творчества и досуга, создание спортивного зала в общежитии №4 университета и т.д. Произошло стимулирование общественно-значимой деятельности бойцов студенческих отрядов в период учебного года: это выразилось в увеличении количества участников субботников в мероприятиях СО, участии бойцов отрядов в социальных проектах студенческой администрации, волонтерского центра и др.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О </a:t>
            </a:r>
            <a:r>
              <a:rPr lang="ru-RU" sz="1400" dirty="0">
                <a:solidFill>
                  <a:srgbClr val="002060"/>
                </a:solidFill>
              </a:rPr>
              <a:t>возросшем качестве профессионального мастерства пока говорить рано, но выработанные идеи по повышению профессиональных компетенций бойцов, по проведению подготовительных </a:t>
            </a:r>
            <a:r>
              <a:rPr lang="ru-RU" sz="1400" dirty="0" err="1">
                <a:solidFill>
                  <a:srgbClr val="002060"/>
                </a:solidFill>
              </a:rPr>
              <a:t>студотрядовских</a:t>
            </a:r>
            <a:r>
              <a:rPr lang="ru-RU" sz="1400" dirty="0">
                <a:solidFill>
                  <a:srgbClr val="002060"/>
                </a:solidFill>
              </a:rPr>
              <a:t> мероприятий, открытие базы подготовки СО безусловно должны привести к его повышению. Анализ будет проводиться во время и после окончания следующего летнего рабочего сезона студенческих отрядов - 2015.</a:t>
            </a: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303390" y="6189694"/>
            <a:ext cx="75164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по профессии»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404664"/>
            <a:ext cx="4104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рамках реализации проекта было организовано 27 информационных поводов и мероприятий. Всего в проекте в качестве участников и организаторов приняло участие более 420 обучающихся </a:t>
            </a:r>
            <a:r>
              <a:rPr lang="ru-RU" b="1" dirty="0" err="1">
                <a:solidFill>
                  <a:srgbClr val="002060"/>
                </a:solidFill>
              </a:rPr>
              <a:t>АлтГУ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Rectangle 7"/>
          <p:cNvSpPr/>
          <p:nvPr/>
        </p:nvSpPr>
        <p:spPr>
          <a:xfrm>
            <a:off x="395536" y="2572449"/>
            <a:ext cx="41044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Мероприятие Программы реализовывалось за счет </a:t>
            </a:r>
            <a:r>
              <a:rPr lang="ru-RU" sz="1600" dirty="0" err="1">
                <a:solidFill>
                  <a:srgbClr val="002060"/>
                </a:solidFill>
              </a:rPr>
              <a:t>софинансирования</a:t>
            </a:r>
            <a:r>
              <a:rPr lang="ru-RU" sz="1600" dirty="0">
                <a:solidFill>
                  <a:srgbClr val="002060"/>
                </a:solidFill>
              </a:rPr>
              <a:t> в рамках раздела Штаб трудовых дел </a:t>
            </a:r>
            <a:r>
              <a:rPr lang="ru-RU" sz="1600" dirty="0" err="1">
                <a:solidFill>
                  <a:srgbClr val="002060"/>
                </a:solidFill>
              </a:rPr>
              <a:t>АлтГУ</a:t>
            </a:r>
            <a:r>
              <a:rPr lang="ru-RU" sz="1600" dirty="0">
                <a:solidFill>
                  <a:srgbClr val="002060"/>
                </a:solidFill>
              </a:rPr>
              <a:t> сметы управления воспитательной и </a:t>
            </a:r>
            <a:r>
              <a:rPr lang="ru-RU" sz="1600" dirty="0" err="1">
                <a:solidFill>
                  <a:srgbClr val="002060"/>
                </a:solidFill>
              </a:rPr>
              <a:t>внеучебной</a:t>
            </a:r>
            <a:r>
              <a:rPr lang="ru-RU" sz="1600" dirty="0">
                <a:solidFill>
                  <a:srgbClr val="002060"/>
                </a:solidFill>
              </a:rPr>
              <a:t> работы. На общую сумму </a:t>
            </a:r>
            <a:r>
              <a:rPr lang="ru-RU" sz="1600" dirty="0" smtClean="0">
                <a:solidFill>
                  <a:srgbClr val="002060"/>
                </a:solidFill>
              </a:rPr>
              <a:t>   50 </a:t>
            </a:r>
            <a:r>
              <a:rPr lang="ru-RU" sz="1600" dirty="0">
                <a:solidFill>
                  <a:srgbClr val="002060"/>
                </a:solidFill>
              </a:rPr>
              <a:t>тыс.руб. была изготовлена наградная атрибутика для лидеров и победителей конкурса: </a:t>
            </a:r>
            <a:r>
              <a:rPr lang="ru-RU" sz="1600" dirty="0" err="1">
                <a:solidFill>
                  <a:srgbClr val="002060"/>
                </a:solidFill>
              </a:rPr>
              <a:t>бойцовки</a:t>
            </a:r>
            <a:r>
              <a:rPr lang="ru-RU" sz="1600" dirty="0">
                <a:solidFill>
                  <a:srgbClr val="002060"/>
                </a:solidFill>
              </a:rPr>
              <a:t>, толстовки, футболки, отличительные шевроны, значки, кубки, дипломы. </a:t>
            </a:r>
          </a:p>
        </p:txBody>
      </p:sp>
      <p:pic>
        <p:nvPicPr>
          <p:cNvPr id="4098" name="Picture 2" descr="F:\АГУ\2015\псо презентации\4.3 Конкурс «Первый по профессии»\4.3 Конкурс «Первый по профессии»\Фото Конкурс Первый по профессии Цел\U9w3dfKA4T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283">
            <a:off x="5052804" y="3825318"/>
            <a:ext cx="3330462" cy="2205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F:\АГУ\2015\псо презентации\4.3 Конкурс «Первый по профессии»\4.3 Конкурс «Первый по профессии»\Фото Конкурс Первый по профессии Цел\UkE8zeMkW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1"/>
          <a:stretch/>
        </p:blipFill>
        <p:spPr bwMode="auto">
          <a:xfrm rot="244922">
            <a:off x="5572437" y="1944055"/>
            <a:ext cx="3383144" cy="2159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F:\АГУ\2015\псо презентации\4.3 Конкурс «Первый по профессии»\4.3 Конкурс «Первый по профессии»\Фото Конкурс Первый по профессии Цел\y_286df09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469">
            <a:off x="4909418" y="-191448"/>
            <a:ext cx="3349832" cy="2233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303390" y="6189694"/>
            <a:ext cx="75164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по профессии»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F:\АГУ\2015\псо презентации\4.3 Конкурс «Первый по профессии»\4.3 Конкурс «Первый по профессии»\Фото Конкурс Первый по профессии Цел\cL-IZ5dc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322">
            <a:off x="-384516" y="1597973"/>
            <a:ext cx="3844066" cy="2883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 descr="F:\АГУ\2015\псо презентации\4.3 Конкурс «Первый по профессии»\4.3 Конкурс «Первый по профессии»\Фото Конкурс Первый по профессии Цел\IMG_6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37112"/>
            <a:ext cx="4354607" cy="2903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F:\АГУ\2015\псо презентации\4.3 Конкурс «Первый по профессии»\4.3 Конкурс «Первый по профессии»\Фото Конкурс Первый по профессии Цел\приложение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165" y="-235997"/>
            <a:ext cx="3805937" cy="252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F:\АГУ\2015\псо презентации\4.3 Конкурс «Первый по профессии»\4.3 Конкурс «Первый по профессии»\Фото Конкурс Первый по профессии Цел\DSCF43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97">
            <a:off x="-663708" y="4219112"/>
            <a:ext cx="3583840" cy="268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 descr="F:\АГУ\2015\псо презентации\4.3 Конкурс «Первый по профессии»\4.3 Конкурс «Первый по профессии»\Фото Конкурс Первый по профессии Цел\fcasI_N8Z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31" y="2102000"/>
            <a:ext cx="3844066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F:\АГУ\2015\псо презентации\4.3 Конкурс «Первый по профессии»\4.3 Конкурс «Первый по профессии»\Фото Конкурс Первый по профессии Цел\HtgtsJvTW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549">
            <a:off x="6164778" y="2047856"/>
            <a:ext cx="3844065" cy="256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0" name="Picture 10" descr="F:\АГУ\2015\псо презентации\4.3 Конкурс «Первый по профессии»\4.3 Конкурс «Первый по профессии»\Фото Конкурс Первый по профессии Цел\j5a7FzdZ6-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291">
            <a:off x="6035045" y="-482350"/>
            <a:ext cx="3573779" cy="2750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1" name="Picture 11" descr="F:\АГУ\2015\псо презентации\4.3 Конкурс «Первый по профессии»\4.3 Конкурс «Первый по профессии»\Фото Конкурс Первый по профессии Цел\QJ_73SYQEy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524">
            <a:off x="5824618" y="4361422"/>
            <a:ext cx="3844065" cy="256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F:\АГУ\2015\псо презентации\4.3 Конкурс «Первый по профессии»\4.3 Конкурс «Первый по профессии»\Фото Конкурс Первый по профессии Цел\B3YRj4OcSkQ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866">
            <a:off x="2660099" y="-131066"/>
            <a:ext cx="3844065" cy="256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64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</TotalTime>
  <Words>538</Words>
  <Application>Microsoft Office PowerPoint</Application>
  <PresentationFormat>Экран (4:3)</PresentationFormat>
  <Paragraphs>29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135</cp:revision>
  <cp:lastPrinted>2012-11-13T09:56:18Z</cp:lastPrinted>
  <dcterms:created xsi:type="dcterms:W3CDTF">2012-06-15T02:42:33Z</dcterms:created>
  <dcterms:modified xsi:type="dcterms:W3CDTF">2015-02-06T12:36:45Z</dcterms:modified>
</cp:coreProperties>
</file>