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3" r:id="rId2"/>
    <p:sldId id="306" r:id="rId3"/>
    <p:sldId id="284" r:id="rId4"/>
    <p:sldId id="310" r:id="rId5"/>
    <p:sldId id="311" r:id="rId6"/>
    <p:sldId id="312" r:id="rId7"/>
    <p:sldId id="313" r:id="rId8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EDB"/>
    <a:srgbClr val="FF9900"/>
    <a:srgbClr val="00FF00"/>
    <a:srgbClr val="CC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1" autoAdjust="0"/>
  </p:normalViewPr>
  <p:slideViewPr>
    <p:cSldViewPr>
      <p:cViewPr>
        <p:scale>
          <a:sx n="77" d="100"/>
          <a:sy n="77" d="100"/>
        </p:scale>
        <p:origin x="-1622" y="-2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B816-62F8-49DA-A6A2-C8690803A647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5B4C3-0CE5-4C05-88C5-94F40DDD31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084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383B0-E63C-47F1-AEA5-B839E193E7F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F847E-F3FF-41D4-B812-FE8BFE5E4D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83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B2C3F-C4E9-4929-8239-4FB82DD99ADE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E460E-24BF-4476-9F2A-02DC0F4E7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0E5A-49C3-402B-B6C5-F85246108E48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6F077-0F57-4F73-96CA-97DEAB5EB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493A9-73F7-43BE-80B6-16EB1E151C01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E5D79-EACB-4479-B37C-E806E1BF5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B63F-5FA5-48D3-B23C-3493D1047ACF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E82DF-3CB1-4B99-A378-F63C92D84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56525-B566-4D61-ACD4-2A8AD372E7A7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1E83-8E14-486B-A401-DF990327C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581F-7F44-4ECB-94DB-9166A4985C35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AB4C-2122-4840-8D49-FABD4E604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D00D2-0FF2-478C-8F18-0773776FEA8B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41261-7E1D-4BB9-BCA0-84B3CDCE7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F1A9F-D63C-4BF1-984F-3BA230D21B8B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3B9CA-4B0E-4281-B13E-509B1AB20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B820A-4E99-4D7F-8D21-4B33DF314B52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25D34-0A71-4F52-A57F-F2C826F09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A6CE-6060-4EA8-9844-6BA21362381E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69673-0EA3-416A-87B9-C94DE414D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7948-5F1A-4BB3-A107-BEE4A6F7790E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6698-19A8-4269-AF94-2DA1BD735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7FBBF0-AC8D-439D-A3E1-F9F7CB2EC2F7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EDFE6C-9A6A-4601-96C9-79A5B9D24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 rot="174012">
            <a:off x="1863725" y="4878388"/>
            <a:ext cx="746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9900" b="1" kern="0" dirty="0">
                <a:solidFill>
                  <a:srgbClr val="002060"/>
                </a:solidFill>
                <a:latin typeface="Calibri" pitchFamily="34" charset="0"/>
              </a:rPr>
              <a:t>«</a:t>
            </a:r>
          </a:p>
        </p:txBody>
      </p:sp>
      <p:pic>
        <p:nvPicPr>
          <p:cNvPr id="2" name="Picture 2" descr="W:\!!!ASU_PR!!!-2014\prezentaciya_intro_4x3копирова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6978"/>
            <a:ext cx="9180512" cy="73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0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Z:\!!!asuasu\asuasuasu1копирова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 rot="229872">
            <a:off x="4069191" y="1795913"/>
            <a:ext cx="5081083" cy="236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2200" kern="0" dirty="0" smtClean="0">
                <a:solidFill>
                  <a:srgbClr val="002060"/>
                </a:solidFill>
                <a:latin typeface="Calibri" pitchFamily="34" charset="0"/>
              </a:rPr>
              <a:t>Проект программы:</a:t>
            </a:r>
            <a:endParaRPr lang="ru-RU" sz="2200" kern="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Запуск программы комплексного учета  достижений обучающихся </a:t>
            </a:r>
            <a:r>
              <a:rPr lang="ru-RU" sz="2400" b="1" dirty="0" smtClean="0">
                <a:solidFill>
                  <a:srgbClr val="002060"/>
                </a:solidFill>
              </a:rPr>
              <a:t>АлтГУ "Шаг </a:t>
            </a:r>
            <a:r>
              <a:rPr lang="ru-RU" sz="2400" b="1" dirty="0" smtClean="0">
                <a:solidFill>
                  <a:srgbClr val="002060"/>
                </a:solidFill>
              </a:rPr>
              <a:t>за шагом к </a:t>
            </a:r>
            <a:r>
              <a:rPr lang="ru-RU" sz="2400" b="1" dirty="0" smtClean="0">
                <a:solidFill>
                  <a:srgbClr val="002060"/>
                </a:solidFill>
              </a:rPr>
              <a:t>успеху“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200" dirty="0" smtClean="0">
                <a:solidFill>
                  <a:srgbClr val="002060"/>
                </a:solidFill>
              </a:rPr>
              <a:t>Руководитель: Баранова Анастасия</a:t>
            </a:r>
          </a:p>
          <a:p>
            <a:pPr>
              <a:spcBef>
                <a:spcPts val="600"/>
              </a:spcBef>
            </a:pPr>
            <a:r>
              <a:rPr lang="ru-RU" sz="2200" dirty="0" smtClean="0">
                <a:solidFill>
                  <a:srgbClr val="002060"/>
                </a:solidFill>
              </a:rPr>
              <a:t>Куратор: Целевич Антон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!!!asuasu\F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" y="-37728"/>
            <a:ext cx="9145712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5535" y="548680"/>
            <a:ext cx="4488549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002060"/>
                </a:solidFill>
              </a:rPr>
              <a:t>Комплексное мероприятие, направленное на создание системы учета и стимулирования достижений обучающихся Алтайского государственного университета: по основным направлениям студенческой жизни (наука, учеба, общественная работа, спорт, творчество), личным достижениям, статусам, участию в мероприятиях и др. </a:t>
            </a:r>
            <a:r>
              <a:rPr lang="ru-RU" sz="1700" dirty="0" smtClean="0">
                <a:solidFill>
                  <a:srgbClr val="002060"/>
                </a:solidFill>
              </a:rPr>
              <a:t>Система основана на формировании индивидуального </a:t>
            </a:r>
            <a:r>
              <a:rPr lang="ru-RU" sz="1700" dirty="0" err="1" smtClean="0">
                <a:solidFill>
                  <a:srgbClr val="002060"/>
                </a:solidFill>
              </a:rPr>
              <a:t>портфолио</a:t>
            </a:r>
            <a:r>
              <a:rPr lang="ru-RU" sz="1700" dirty="0" smtClean="0">
                <a:solidFill>
                  <a:srgbClr val="002060"/>
                </a:solidFill>
              </a:rPr>
              <a:t> обучающегося и разработке балльного веса или значимости того или иного достижения, подсчете общего балла и систематизации по разным критериям (исходя из задачи), комплексу критериев или абсолютному значению.</a:t>
            </a:r>
            <a:endParaRPr lang="ru-RU" sz="1700" dirty="0">
              <a:solidFill>
                <a:srgbClr val="002060"/>
              </a:solidFill>
            </a:endParaRPr>
          </a:p>
        </p:txBody>
      </p:sp>
      <p:pic>
        <p:nvPicPr>
          <p:cNvPr id="3076" name="Picture 4" descr="Z:\!!!asuasu\12312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73216"/>
            <a:ext cx="8745264" cy="14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V="1">
            <a:off x="467544" y="433975"/>
            <a:ext cx="3816424" cy="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0"/>
          <p:cNvSpPr/>
          <p:nvPr/>
        </p:nvSpPr>
        <p:spPr>
          <a:xfrm rot="120000">
            <a:off x="1125841" y="6181338"/>
            <a:ext cx="7516489" cy="71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Calibri" pitchFamily="34" charset="0"/>
              </a:rPr>
              <a:t>Проект программы: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Запуск программы комплексного учета  достижений обучающихся в </a:t>
            </a:r>
            <a:r>
              <a:rPr lang="ru-RU" sz="1400" b="1" dirty="0" err="1" smtClean="0">
                <a:solidFill>
                  <a:srgbClr val="002060"/>
                </a:solidFill>
              </a:rPr>
              <a:t>АлтГУ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"Шаг за шагом к успеху"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0" name="Picture 3" descr="F:\АГУ\2015\псо презентации\5.7 Запуск программы комплексного учета достижений обучающихся в АлтГУ «Шаг за шагом к успеху»\Фото Шаг за шагом к успеху. Цел\IMG_71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4660">
            <a:off x="5422480" y="1761456"/>
            <a:ext cx="3139032" cy="20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АГУ\2015\псо презентации\5.7 Запуск программы комплексного учета достижений обучающихся в АлтГУ «Шаг за шагом к успеху»\Фото Шаг за шагом к успеху. Цел\asu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47359">
            <a:off x="5502595" y="6584"/>
            <a:ext cx="2864469" cy="1909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F:\АГУ\2015\псо презентации\5.7 Запуск программы комплексного учета достижений обучающихся в АлтГУ «Шаг за шагом к успеху»\Фото Шаг за шагом к успеху. Цел\asu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01888">
            <a:off x="5559762" y="3769428"/>
            <a:ext cx="2864469" cy="1909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22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!!!asuasu\F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" y="-37728"/>
            <a:ext cx="9145712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5536" y="630699"/>
            <a:ext cx="4372632" cy="467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700" dirty="0" smtClean="0">
                <a:solidFill>
                  <a:srgbClr val="002060"/>
                </a:solidFill>
              </a:rPr>
              <a:t>Ядром проекта «Шаг за шагом к успеху» является электронная система хранения, систематизации, анализа и сравнения индивидуальных </a:t>
            </a:r>
            <a:r>
              <a:rPr lang="ru-RU" sz="1700" dirty="0" err="1" smtClean="0">
                <a:solidFill>
                  <a:srgbClr val="002060"/>
                </a:solidFill>
              </a:rPr>
              <a:t>портфолио</a:t>
            </a:r>
            <a:r>
              <a:rPr lang="ru-RU" sz="1700" dirty="0" smtClean="0">
                <a:solidFill>
                  <a:srgbClr val="002060"/>
                </a:solidFill>
              </a:rPr>
              <a:t> обучающихся «</a:t>
            </a:r>
            <a:r>
              <a:rPr lang="en-US" sz="1700" dirty="0" err="1" smtClean="0">
                <a:solidFill>
                  <a:srgbClr val="002060"/>
                </a:solidFill>
              </a:rPr>
              <a:t>LevelPride</a:t>
            </a:r>
            <a:r>
              <a:rPr lang="ru-RU" sz="1700" dirty="0" smtClean="0">
                <a:solidFill>
                  <a:srgbClr val="002060"/>
                </a:solidFill>
              </a:rPr>
              <a:t>». Основным принципом системы является равный вес достижений в разных областях деятельности, условно говоря, победа на краевой конференции и краевых спортивных соревнованиях имеет один уровень оценки. Система обладает возможностью открытого доступа к достижениям участников для стимулирования самостоятельного учета, верификации и деятельной активности других обучающихся, многочисленными инструментами для сотрудников администрации вуза, различными комплексными настройками и возможностью «ручной» тонкой регулировки.</a:t>
            </a:r>
            <a:endParaRPr lang="ru-RU" sz="1700" dirty="0">
              <a:solidFill>
                <a:srgbClr val="002060"/>
              </a:solidFill>
            </a:endParaRPr>
          </a:p>
        </p:txBody>
      </p:sp>
      <p:pic>
        <p:nvPicPr>
          <p:cNvPr id="3076" name="Picture 4" descr="Z:\!!!asuasu\12312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73216"/>
            <a:ext cx="8745264" cy="14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V="1">
            <a:off x="467544" y="433975"/>
            <a:ext cx="3816424" cy="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0"/>
          <p:cNvSpPr/>
          <p:nvPr/>
        </p:nvSpPr>
        <p:spPr>
          <a:xfrm rot="120000">
            <a:off x="1125841" y="6181338"/>
            <a:ext cx="7516489" cy="71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Calibri" pitchFamily="34" charset="0"/>
              </a:rPr>
              <a:t>Проект программы: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Запуск программы комплексного учета  достижений обучающихся в </a:t>
            </a:r>
            <a:r>
              <a:rPr lang="ru-RU" sz="1400" b="1" dirty="0" err="1" smtClean="0">
                <a:solidFill>
                  <a:srgbClr val="002060"/>
                </a:solidFill>
              </a:rPr>
              <a:t>АлтГУ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"Шаг за шагом к успеху"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F:\АГУ\2015\псо презентации\5.7 Запуск программы комплексного учета достижений обучающихся в АлтГУ «Шаг за шагом к успеху»\Фото Шаг за шагом к успеху. Цел\IMG_67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58387">
            <a:off x="5036498" y="459749"/>
            <a:ext cx="3854690" cy="2569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F:\АГУ\2015\псо презентации\5.7 Запуск программы комплексного учета достижений обучающихся в АлтГУ «Шаг за шагом к успеху»\Фото Шаг за шагом к успеху. Цел\IMG_69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2472">
            <a:off x="5132486" y="2951226"/>
            <a:ext cx="3854690" cy="2569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22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!!!asuasu\F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" y="-37728"/>
            <a:ext cx="9145712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5535" y="602679"/>
            <a:ext cx="466779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002060"/>
                </a:solidFill>
              </a:rPr>
              <a:t>В рамках проекта прошла синхронизация университетских мероприятий, использующих принцип состязательности обучающихся по разным направлениям деятельности. </a:t>
            </a:r>
            <a:r>
              <a:rPr lang="ru-RU" sz="1700" dirty="0" smtClean="0">
                <a:solidFill>
                  <a:srgbClr val="002060"/>
                </a:solidFill>
              </a:rPr>
              <a:t>Теперь конкурсы достижений обучающихся опираются на данные электронной системы «</a:t>
            </a:r>
            <a:r>
              <a:rPr lang="en-US" sz="1700" dirty="0" err="1" smtClean="0">
                <a:solidFill>
                  <a:srgbClr val="002060"/>
                </a:solidFill>
              </a:rPr>
              <a:t>LevelPride</a:t>
            </a:r>
            <a:r>
              <a:rPr lang="ru-RU" sz="1700" dirty="0" smtClean="0">
                <a:solidFill>
                  <a:srgbClr val="002060"/>
                </a:solidFill>
              </a:rPr>
              <a:t>»: конкурс на лучшего студента университета и лучшую студенческую академическую группу, конкурс на назначение повышенных государственных академических стипендий по направлениям деятельности (наука, общественная работа, спорт, творчество), подведение итогов деятельности обучающихся ко Дню рождения университета и т.д.</a:t>
            </a:r>
            <a:endParaRPr lang="ru-RU" sz="17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467544" y="433975"/>
            <a:ext cx="3816424" cy="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F:\АГУ\2015\псо презентации\5.7 Запуск программы комплексного учета достижений обучающихся в АлтГУ «Шаг за шагом к успеху»\Фото Шаг за шагом к успеху. Цел\IMG_7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9528">
            <a:off x="5598351" y="1681973"/>
            <a:ext cx="3168352" cy="2112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3" descr="F:\АГУ\2015\псо презентации\5.7 Запуск программы комплексного учета достижений обучающихся в АлтГУ «Шаг за шагом к успеху»\Фото Шаг за шагом к успеху. Цел\IMG_72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4833">
            <a:off x="5373789" y="3705084"/>
            <a:ext cx="3168352" cy="2112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F:\АГУ\2015\псо презентации\5.7 Запуск программы комплексного учета достижений обучающихся в АлтГУ «Шаг за шагом к успеху»\Фото Шаг за шагом к успеху. Цел\IMG_7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84442">
            <a:off x="5345958" y="-48136"/>
            <a:ext cx="3168352" cy="2112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Z:\!!!asuasu\123123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73216"/>
            <a:ext cx="8745264" cy="14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0"/>
          <p:cNvSpPr/>
          <p:nvPr/>
        </p:nvSpPr>
        <p:spPr>
          <a:xfrm rot="120000">
            <a:off x="1125841" y="6181338"/>
            <a:ext cx="7516489" cy="71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Calibri" pitchFamily="34" charset="0"/>
              </a:rPr>
              <a:t>Проект программы: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Запуск программы комплексного учета  достижений обучающихся в </a:t>
            </a:r>
            <a:r>
              <a:rPr lang="ru-RU" sz="1400" b="1" dirty="0" err="1" smtClean="0">
                <a:solidFill>
                  <a:srgbClr val="002060"/>
                </a:solidFill>
              </a:rPr>
              <a:t>АлтГУ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"Шаг за шагом к успеху"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!!!asuasu\F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" y="-37728"/>
            <a:ext cx="9145712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5536" y="602679"/>
            <a:ext cx="4320480" cy="467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700" dirty="0" smtClean="0">
                <a:solidFill>
                  <a:srgbClr val="002060"/>
                </a:solidFill>
              </a:rPr>
              <a:t>В рамках проекта была проведена серия мероприятий по популяризации и стимулированию использования данной системы для разных категорий обучающихся. Однако лучшим стимулированием стал учет данных </a:t>
            </a:r>
            <a:r>
              <a:rPr lang="ru-RU" sz="1700" dirty="0" err="1" smtClean="0">
                <a:solidFill>
                  <a:srgbClr val="002060"/>
                </a:solidFill>
              </a:rPr>
              <a:t>данных</a:t>
            </a:r>
            <a:r>
              <a:rPr lang="ru-RU" sz="1700" dirty="0" smtClean="0">
                <a:solidFill>
                  <a:srgbClr val="002060"/>
                </a:solidFill>
              </a:rPr>
              <a:t> «</a:t>
            </a:r>
            <a:r>
              <a:rPr lang="en-US" sz="1700" dirty="0" err="1" smtClean="0">
                <a:solidFill>
                  <a:srgbClr val="002060"/>
                </a:solidFill>
              </a:rPr>
              <a:t>LevelPride</a:t>
            </a:r>
            <a:r>
              <a:rPr lang="ru-RU" sz="1700" dirty="0" smtClean="0">
                <a:solidFill>
                  <a:srgbClr val="002060"/>
                </a:solidFill>
              </a:rPr>
              <a:t>» при назначении ПГАС и подведению итогов конкурса на лучшего студента университета и лучшую студенческую академическую группу. Размер стипендии по 945 постановлению достигает очень значимых размеров, конкуренция по каждому направлению высока. А лучшие студенты университета в этом году были направлены на культурно-образовательную экскурсию в КНР, Восточно-китайский педагогический университет, г.Шанхай – что тоже является значимым стимулом к учету собственных достижений. </a:t>
            </a:r>
            <a:endParaRPr lang="ru-RU" sz="1700" dirty="0">
              <a:solidFill>
                <a:srgbClr val="002060"/>
              </a:solidFill>
            </a:endParaRPr>
          </a:p>
        </p:txBody>
      </p:sp>
      <p:pic>
        <p:nvPicPr>
          <p:cNvPr id="3076" name="Picture 4" descr="Z:\!!!asuasu\12312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73216"/>
            <a:ext cx="8745264" cy="14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V="1">
            <a:off x="467544" y="433975"/>
            <a:ext cx="3816424" cy="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0"/>
          <p:cNvSpPr/>
          <p:nvPr/>
        </p:nvSpPr>
        <p:spPr>
          <a:xfrm rot="120000">
            <a:off x="1125841" y="6181338"/>
            <a:ext cx="7516489" cy="71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Calibri" pitchFamily="34" charset="0"/>
              </a:rPr>
              <a:t>Проект программы: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Запуск программы комплексного учета  достижений обучающихся в </a:t>
            </a:r>
            <a:r>
              <a:rPr lang="ru-RU" sz="1400" b="1" dirty="0" err="1" smtClean="0">
                <a:solidFill>
                  <a:srgbClr val="002060"/>
                </a:solidFill>
              </a:rPr>
              <a:t>АлтГУ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"Шаг за шагом к успеху"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F:\АГУ\2015\псо презентации\5.7 Запуск программы комплексного учета достижений обучающихся в АлтГУ «Шаг за шагом к успеху»\Фото Шаг за шагом к успеху. Цел\IMG_71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7076">
            <a:off x="5115966" y="419517"/>
            <a:ext cx="367240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F:\АГУ\2015\псо презентации\5.7 Запуск программы комплексного учета достижений обучающихся в АлтГУ «Шаг за шагом к успеху»\Фото Шаг за шагом к успеху. Цел\16_Китайские каникулы. Досуг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217">
            <a:off x="5245504" y="2906575"/>
            <a:ext cx="3650919" cy="2433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22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!!!asuasu\F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" y="-37728"/>
            <a:ext cx="9145712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5536" y="602679"/>
            <a:ext cx="43726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700" b="1" dirty="0" smtClean="0">
                <a:solidFill>
                  <a:srgbClr val="002060"/>
                </a:solidFill>
              </a:rPr>
              <a:t>Результаты проекта: </a:t>
            </a:r>
            <a:r>
              <a:rPr lang="ru-RU" sz="1700" dirty="0" smtClean="0">
                <a:solidFill>
                  <a:srgbClr val="002060"/>
                </a:solidFill>
              </a:rPr>
              <a:t>повышение интереса обучающихся к систематизации личных достижений во всех сферах жизни, определению приоритетов дальнейшей деятельности; систематизация информации о достижениях обучающихся </a:t>
            </a:r>
            <a:r>
              <a:rPr lang="ru-RU" sz="1700" dirty="0" err="1" smtClean="0">
                <a:solidFill>
                  <a:srgbClr val="002060"/>
                </a:solidFill>
              </a:rPr>
              <a:t>АлтГУ</a:t>
            </a:r>
            <a:r>
              <a:rPr lang="ru-RU" sz="1700" dirty="0" smtClean="0">
                <a:solidFill>
                  <a:srgbClr val="002060"/>
                </a:solidFill>
              </a:rPr>
              <a:t> для администрации, удобное использование этой информации в целях развития университета; повышение объективности конкурсных процедур благодаря введению комплексной балльной оценки участия в мероприятиях, статуса мероприятий и характера достижений. В 32 событиях проекта приняло участие (включая зарегистрированных в электронной системе «</a:t>
            </a:r>
            <a:r>
              <a:rPr lang="en-US" sz="1700" dirty="0" err="1" smtClean="0">
                <a:solidFill>
                  <a:srgbClr val="002060"/>
                </a:solidFill>
              </a:rPr>
              <a:t>LevelPride</a:t>
            </a:r>
            <a:r>
              <a:rPr lang="ru-RU" sz="1700" dirty="0" smtClean="0">
                <a:solidFill>
                  <a:srgbClr val="002060"/>
                </a:solidFill>
              </a:rPr>
              <a:t>») более 5300 человек.</a:t>
            </a:r>
            <a:endParaRPr lang="ru-RU" sz="1700" dirty="0">
              <a:solidFill>
                <a:srgbClr val="002060"/>
              </a:solidFill>
            </a:endParaRPr>
          </a:p>
        </p:txBody>
      </p:sp>
      <p:pic>
        <p:nvPicPr>
          <p:cNvPr id="3076" name="Picture 4" descr="Z:\!!!asuasu\12312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73216"/>
            <a:ext cx="8745264" cy="14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V="1">
            <a:off x="467544" y="433975"/>
            <a:ext cx="3816424" cy="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0"/>
          <p:cNvSpPr/>
          <p:nvPr/>
        </p:nvSpPr>
        <p:spPr>
          <a:xfrm rot="120000">
            <a:off x="1125841" y="6181338"/>
            <a:ext cx="7516489" cy="71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Calibri" pitchFamily="34" charset="0"/>
              </a:rPr>
              <a:t>Проект программы: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Запуск программы комплексного учета  достижений обучающихся в </a:t>
            </a:r>
            <a:r>
              <a:rPr lang="ru-RU" sz="1400" b="1" dirty="0" err="1" smtClean="0">
                <a:solidFill>
                  <a:srgbClr val="002060"/>
                </a:solidFill>
              </a:rPr>
              <a:t>АлтГУ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"Шаг за шагом к успеху"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F:\АГУ\2015\псо презентации\5.7 Запуск программы комплексного учета достижений обучающихся в АлтГУ «Шаг за шагом к успеху»\Фото Шаг за шагом к успеху. Цел\IMG_7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0184">
            <a:off x="5055409" y="454477"/>
            <a:ext cx="3841018" cy="2560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F:\АГУ\2015\псо презентации\5.7 Запуск программы комплексного учета достижений обучающихся в АлтГУ «Шаг за шагом к успеху»\Фото Шаг за шагом к успеху. Цел\IMG_72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91714">
            <a:off x="5265492" y="2929745"/>
            <a:ext cx="3841018" cy="2560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22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3337</TotalTime>
  <Words>528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</dc:creator>
  <cp:lastModifiedBy>Владелец</cp:lastModifiedBy>
  <cp:revision>133</cp:revision>
  <cp:lastPrinted>2012-11-13T09:56:18Z</cp:lastPrinted>
  <dcterms:created xsi:type="dcterms:W3CDTF">2012-06-15T02:42:33Z</dcterms:created>
  <dcterms:modified xsi:type="dcterms:W3CDTF">2015-02-08T15:28:25Z</dcterms:modified>
</cp:coreProperties>
</file>