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83" r:id="rId2"/>
    <p:sldId id="306" r:id="rId3"/>
    <p:sldId id="307" r:id="rId4"/>
    <p:sldId id="326" r:id="rId5"/>
    <p:sldId id="284" r:id="rId6"/>
    <p:sldId id="321" r:id="rId7"/>
    <p:sldId id="320" r:id="rId8"/>
    <p:sldId id="327" r:id="rId9"/>
    <p:sldId id="328" r:id="rId10"/>
    <p:sldId id="309" r:id="rId11"/>
  </p:sldIdLst>
  <p:sldSz cx="9144000" cy="6858000" type="screen4x3"/>
  <p:notesSz cx="6669088" cy="9926638"/>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EDB"/>
    <a:srgbClr val="FF9900"/>
    <a:srgbClr val="00FF00"/>
    <a:srgbClr val="CC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91" autoAdjust="0"/>
  </p:normalViewPr>
  <p:slideViewPr>
    <p:cSldViewPr>
      <p:cViewPr>
        <p:scale>
          <a:sx n="77" d="100"/>
          <a:sy n="77" d="100"/>
        </p:scale>
        <p:origin x="-1622" y="-2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C6BCB816-62F8-49DA-A6A2-C8690803A647}" type="datetimeFigureOut">
              <a:rPr lang="ru-RU" smtClean="0"/>
              <a:pPr/>
              <a:t>30.01.2015</a:t>
            </a:fld>
            <a:endParaRPr lang="ru-RU"/>
          </a:p>
        </p:txBody>
      </p:sp>
      <p:sp>
        <p:nvSpPr>
          <p:cNvPr id="4" name="Нижний колонтитул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71A5B4C3-0CE5-4C05-88C5-94F40DDD312E}" type="slidenum">
              <a:rPr lang="ru-RU" smtClean="0"/>
              <a:pPr/>
              <a:t>‹#›</a:t>
            </a:fld>
            <a:endParaRPr lang="ru-RU"/>
          </a:p>
        </p:txBody>
      </p:sp>
    </p:spTree>
    <p:extLst>
      <p:ext uri="{BB962C8B-B14F-4D97-AF65-F5344CB8AC3E}">
        <p14:creationId xmlns:p14="http://schemas.microsoft.com/office/powerpoint/2010/main" val="2908084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806383B0-E63C-47F1-AEA5-B839E193E7FF}" type="datetimeFigureOut">
              <a:rPr lang="ru-RU" smtClean="0"/>
              <a:pPr/>
              <a:t>30.01.2015</a:t>
            </a:fld>
            <a:endParaRPr lang="ru-RU"/>
          </a:p>
        </p:txBody>
      </p:sp>
      <p:sp>
        <p:nvSpPr>
          <p:cNvPr id="4" name="Образ слайда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806F847E-F3FF-41D4-B812-FE8BFE5E4D98}" type="slidenum">
              <a:rPr lang="ru-RU" smtClean="0"/>
              <a:pPr/>
              <a:t>‹#›</a:t>
            </a:fld>
            <a:endParaRPr lang="ru-RU"/>
          </a:p>
        </p:txBody>
      </p:sp>
    </p:spTree>
    <p:extLst>
      <p:ext uri="{BB962C8B-B14F-4D97-AF65-F5344CB8AC3E}">
        <p14:creationId xmlns:p14="http://schemas.microsoft.com/office/powerpoint/2010/main" val="507839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06F847E-F3FF-41D4-B812-FE8BFE5E4D98}" type="slidenum">
              <a:rPr lang="ru-RU" smtClean="0"/>
              <a:pPr/>
              <a:t>4</a:t>
            </a:fld>
            <a:endParaRPr lang="ru-RU"/>
          </a:p>
        </p:txBody>
      </p:sp>
    </p:spTree>
    <p:extLst>
      <p:ext uri="{BB962C8B-B14F-4D97-AF65-F5344CB8AC3E}">
        <p14:creationId xmlns:p14="http://schemas.microsoft.com/office/powerpoint/2010/main" val="3287135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D2B2C3F-C4E9-4929-8239-4FB82DD99ADE}" type="datetimeFigureOut">
              <a:rPr lang="ru-RU"/>
              <a:pPr>
                <a:defRPr/>
              </a:pPr>
              <a:t>30.01.2015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B2E460E-24BF-4476-9F2A-02DC0F4E7794}"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9D00E5A-49C3-402B-B6C5-F85246108E48}" type="datetimeFigureOut">
              <a:rPr lang="ru-RU"/>
              <a:pPr>
                <a:defRPr/>
              </a:pPr>
              <a:t>30.01.2015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A46F077-0F57-4F73-96CA-97DEAB5EB145}"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61493A9-73F7-43BE-80B6-16EB1E151C01}" type="datetimeFigureOut">
              <a:rPr lang="ru-RU"/>
              <a:pPr>
                <a:defRPr/>
              </a:pPr>
              <a:t>30.01.2015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7EE5D79-EACB-4479-B37C-E806E1BF53B7}"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772B63F-5FA5-48D3-B23C-3493D1047ACF}" type="datetimeFigureOut">
              <a:rPr lang="ru-RU"/>
              <a:pPr>
                <a:defRPr/>
              </a:pPr>
              <a:t>30.01.2015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33E82DF-3CB1-4B99-A378-F63C92D848E8}"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03456525-B566-4D61-ACD4-2A8AD372E7A7}" type="datetimeFigureOut">
              <a:rPr lang="ru-RU"/>
              <a:pPr>
                <a:defRPr/>
              </a:pPr>
              <a:t>30.01.2015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C3D1E83-8E14-486B-A401-DF990327CDBB}"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CE13581F-7F44-4ECB-94DB-9166A4985C35}" type="datetimeFigureOut">
              <a:rPr lang="ru-RU"/>
              <a:pPr>
                <a:defRPr/>
              </a:pPr>
              <a:t>30.01.2015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629AB4C-2122-4840-8D49-FABD4E604570}"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B8CD00D2-0FF2-478C-8F18-0773776FEA8B}" type="datetimeFigureOut">
              <a:rPr lang="ru-RU"/>
              <a:pPr>
                <a:defRPr/>
              </a:pPr>
              <a:t>30.01.2015</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71E41261-7E1D-4BB9-BCA0-84B3CDCE764E}"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5B2F1A9F-D63C-4BF1-984F-3BA230D21B8B}" type="datetimeFigureOut">
              <a:rPr lang="ru-RU"/>
              <a:pPr>
                <a:defRPr/>
              </a:pPr>
              <a:t>30.01.2015</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A393B9CA-4B0E-4281-B13E-509B1AB2051C}"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E5B820A-4E99-4D7F-8D21-4B33DF314B52}" type="datetimeFigureOut">
              <a:rPr lang="ru-RU"/>
              <a:pPr>
                <a:defRPr/>
              </a:pPr>
              <a:t>30.01.2015</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61D25D34-0A71-4F52-A57F-F2C826F09B42}"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9FAA6CE-6060-4EA8-9844-6BA21362381E}" type="datetimeFigureOut">
              <a:rPr lang="ru-RU"/>
              <a:pPr>
                <a:defRPr/>
              </a:pPr>
              <a:t>30.01.2015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9E69673-0EA3-416A-87B9-C94DE414DA25}"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6A97948-5F1A-4BB3-A107-BEE4A6F7790E}" type="datetimeFigureOut">
              <a:rPr lang="ru-RU"/>
              <a:pPr>
                <a:defRPr/>
              </a:pPr>
              <a:t>30.01.2015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9D246698-19A8-4269-AF94-2DA1BD73573C}"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97FBBF0-AC8D-439D-A3E1-F9F7CB2EC2F7}" type="datetimeFigureOut">
              <a:rPr lang="ru-RU"/>
              <a:pPr>
                <a:defRPr/>
              </a:pPr>
              <a:t>30.01.2015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6EDFE6C-9A6A-4601-96C9-79A5B9D2421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4.tiff"/><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4.tiff"/><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rot="174012">
            <a:off x="1863725" y="4878388"/>
            <a:ext cx="746125" cy="1428750"/>
          </a:xfrm>
          <a:prstGeom prst="rect">
            <a:avLst/>
          </a:prstGeom>
          <a:noFill/>
          <a:ln w="9525">
            <a:noFill/>
            <a:miter lim="800000"/>
            <a:headEnd/>
            <a:tailEnd/>
          </a:ln>
          <a:effectLst/>
        </p:spPr>
        <p:txBody>
          <a:bodyPr/>
          <a:lstStyle/>
          <a:p>
            <a:pPr marL="342900" indent="-342900">
              <a:lnSpc>
                <a:spcPct val="90000"/>
              </a:lnSpc>
              <a:spcBef>
                <a:spcPct val="20000"/>
              </a:spcBef>
              <a:defRPr/>
            </a:pPr>
            <a:r>
              <a:rPr lang="ru-RU" sz="9900" b="1" kern="0" dirty="0">
                <a:solidFill>
                  <a:srgbClr val="002060"/>
                </a:solidFill>
                <a:latin typeface="Calibri" pitchFamily="34" charset="0"/>
              </a:rPr>
              <a:t>«</a:t>
            </a:r>
          </a:p>
        </p:txBody>
      </p:sp>
      <p:pic>
        <p:nvPicPr>
          <p:cNvPr id="2" name="Picture 2" descr="W:\!!!ASU_PR!!!-2014\prezentaciya_intro_4x3копирование.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6978"/>
            <a:ext cx="9180512" cy="7344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014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Z:\!!!asuasu\F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 y="-37728"/>
            <a:ext cx="9145712" cy="6895728"/>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descr="IMG_5563.JPG"/>
          <p:cNvPicPr>
            <a:picLocks noChangeAspect="1"/>
          </p:cNvPicPr>
          <p:nvPr/>
        </p:nvPicPr>
        <p:blipFill>
          <a:blip r:embed="rId3" cstate="print"/>
          <a:stretch>
            <a:fillRect/>
          </a:stretch>
        </p:blipFill>
        <p:spPr>
          <a:xfrm rot="21082019">
            <a:off x="-227062" y="3089987"/>
            <a:ext cx="3347995" cy="2510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descr="IMG_6518.JPG"/>
          <p:cNvPicPr>
            <a:picLocks noChangeAspect="1"/>
          </p:cNvPicPr>
          <p:nvPr/>
        </p:nvPicPr>
        <p:blipFill>
          <a:blip r:embed="rId4" cstate="print"/>
          <a:stretch>
            <a:fillRect/>
          </a:stretch>
        </p:blipFill>
        <p:spPr>
          <a:xfrm rot="392669">
            <a:off x="6397825" y="3116672"/>
            <a:ext cx="3515123" cy="26363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descr="iYdcSQP2m4I.jpg"/>
          <p:cNvPicPr>
            <a:picLocks noChangeAspect="1"/>
          </p:cNvPicPr>
          <p:nvPr/>
        </p:nvPicPr>
        <p:blipFill>
          <a:blip r:embed="rId5"/>
          <a:stretch>
            <a:fillRect/>
          </a:stretch>
        </p:blipFill>
        <p:spPr>
          <a:xfrm>
            <a:off x="3070883" y="2924944"/>
            <a:ext cx="3257817" cy="2443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405086" y="287897"/>
            <a:ext cx="3878882" cy="923330"/>
          </a:xfrm>
          <a:prstGeom prst="rect">
            <a:avLst/>
          </a:prstGeom>
          <a:noFill/>
        </p:spPr>
        <p:txBody>
          <a:bodyPr wrap="none" rtlCol="0">
            <a:spAutoFit/>
          </a:bodyPr>
          <a:lstStyle/>
          <a:p>
            <a:r>
              <a:rPr lang="ru-RU" sz="2400" b="1" dirty="0" smtClean="0">
                <a:solidFill>
                  <a:srgbClr val="002060"/>
                </a:solidFill>
              </a:rPr>
              <a:t>РЕАЛИЗАЦИЯ ПРОЕКТА</a:t>
            </a:r>
          </a:p>
          <a:p>
            <a:endParaRPr lang="ru-RU" sz="3000" dirty="0"/>
          </a:p>
        </p:txBody>
      </p:sp>
      <p:pic>
        <p:nvPicPr>
          <p:cNvPr id="3076" name="Picture 4" descr="Z:\!!!asuasu\123123.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736" y="5370436"/>
            <a:ext cx="8745264" cy="14519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95536" y="836712"/>
            <a:ext cx="8352928" cy="1754326"/>
          </a:xfrm>
          <a:prstGeom prst="rect">
            <a:avLst/>
          </a:prstGeom>
        </p:spPr>
        <p:txBody>
          <a:bodyPr wrap="square">
            <a:spAutoFit/>
          </a:bodyPr>
          <a:lstStyle/>
          <a:p>
            <a:pPr marL="457200" lvl="0" indent="-457200">
              <a:buFont typeface="Arial" panose="020B0604020202020204" pitchFamily="34" charset="0"/>
              <a:buChar char="•"/>
            </a:pPr>
            <a:r>
              <a:rPr lang="ru-RU" dirty="0" smtClean="0">
                <a:solidFill>
                  <a:schemeClr val="tx2">
                    <a:lumMod val="75000"/>
                  </a:schemeClr>
                </a:solidFill>
                <a:latin typeface="Arial" panose="020B0604020202020204" pitchFamily="34" charset="0"/>
                <a:cs typeface="Arial" panose="020B0604020202020204" pitchFamily="34" charset="0"/>
              </a:rPr>
              <a:t>Организовано финансирование питания участников отряда;</a:t>
            </a:r>
          </a:p>
          <a:p>
            <a:pPr marL="457200" lvl="0" indent="-457200">
              <a:buFont typeface="Arial" panose="020B0604020202020204" pitchFamily="34" charset="0"/>
              <a:buChar char="•"/>
            </a:pPr>
            <a:r>
              <a:rPr lang="ru-RU" dirty="0" smtClean="0">
                <a:solidFill>
                  <a:schemeClr val="tx2">
                    <a:lumMod val="75000"/>
                  </a:schemeClr>
                </a:solidFill>
                <a:latin typeface="Arial" panose="020B0604020202020204" pitchFamily="34" charset="0"/>
                <a:cs typeface="Arial" panose="020B0604020202020204" pitchFamily="34" charset="0"/>
              </a:rPr>
              <a:t>Доставка участников на места дислокации;</a:t>
            </a:r>
          </a:p>
          <a:p>
            <a:pPr marL="457200" lvl="0" indent="-457200">
              <a:buFont typeface="Arial" panose="020B0604020202020204" pitchFamily="34" charset="0"/>
              <a:buChar char="•"/>
            </a:pPr>
            <a:r>
              <a:rPr lang="ru-RU" dirty="0" smtClean="0">
                <a:solidFill>
                  <a:schemeClr val="tx2">
                    <a:lumMod val="75000"/>
                  </a:schemeClr>
                </a:solidFill>
                <a:latin typeface="Arial" panose="020B0604020202020204" pitchFamily="34" charset="0"/>
                <a:cs typeface="Arial" panose="020B0604020202020204" pitchFamily="34" charset="0"/>
              </a:rPr>
              <a:t>Приобретена сувенирная продукция (футболки, значки, знамя, шевроны  и т.д.);</a:t>
            </a:r>
          </a:p>
          <a:p>
            <a:pPr marL="457200" lvl="0" indent="-457200">
              <a:buFont typeface="Arial" panose="020B0604020202020204" pitchFamily="34" charset="0"/>
              <a:buChar char="•"/>
            </a:pPr>
            <a:r>
              <a:rPr lang="ru-RU" dirty="0" smtClean="0">
                <a:solidFill>
                  <a:schemeClr val="tx2">
                    <a:lumMod val="75000"/>
                  </a:schemeClr>
                </a:solidFill>
                <a:latin typeface="Arial" panose="020B0604020202020204" pitchFamily="34" charset="0"/>
                <a:cs typeface="Arial" panose="020B0604020202020204" pitchFamily="34" charset="0"/>
              </a:rPr>
              <a:t>Закуплены расходные материалы для проведения работ (шанцевый инструмент, перчатки, мусорные пакеты, респираторы и т.д.).</a:t>
            </a:r>
            <a:endParaRPr lang="ru-RU" dirty="0">
              <a:solidFill>
                <a:schemeClr val="tx2">
                  <a:lumMod val="75000"/>
                </a:schemeClr>
              </a:solidFill>
              <a:latin typeface="Arial" panose="020B0604020202020204" pitchFamily="34" charset="0"/>
              <a:cs typeface="Arial" panose="020B0604020202020204" pitchFamily="34" charset="0"/>
            </a:endParaRPr>
          </a:p>
        </p:txBody>
      </p:sp>
      <p:sp>
        <p:nvSpPr>
          <p:cNvPr id="12" name="Прямоугольник 11"/>
          <p:cNvSpPr/>
          <p:nvPr/>
        </p:nvSpPr>
        <p:spPr>
          <a:xfrm>
            <a:off x="467544" y="790993"/>
            <a:ext cx="7848872" cy="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0"/>
          <p:cNvSpPr/>
          <p:nvPr/>
        </p:nvSpPr>
        <p:spPr>
          <a:xfrm rot="120000">
            <a:off x="1303390" y="6189694"/>
            <a:ext cx="7516489" cy="867930"/>
          </a:xfrm>
          <a:prstGeom prst="rect">
            <a:avLst/>
          </a:prstGeom>
        </p:spPr>
        <p:txBody>
          <a:bodyPr wrap="square">
            <a:spAutoFit/>
          </a:bodyPr>
          <a:lstStyle/>
          <a:p>
            <a:pPr indent="-342900">
              <a:lnSpc>
                <a:spcPct val="120000"/>
              </a:lnSpc>
              <a:spcBef>
                <a:spcPct val="20000"/>
              </a:spcBef>
              <a:defRPr/>
            </a:pPr>
            <a:r>
              <a:rPr lang="ru-RU" sz="1400" b="1" cap="all" dirty="0" smtClean="0">
                <a:solidFill>
                  <a:srgbClr val="002060"/>
                </a:solidFill>
                <a:latin typeface="Arial" panose="020B0604020202020204" pitchFamily="34" charset="0"/>
                <a:cs typeface="Arial" panose="020B0604020202020204" pitchFamily="34" charset="0"/>
              </a:rPr>
              <a:t>Проект программы: </a:t>
            </a:r>
          </a:p>
          <a:p>
            <a:r>
              <a:rPr lang="ru-RU" sz="1400" b="1" dirty="0" smtClean="0">
                <a:solidFill>
                  <a:srgbClr val="002060"/>
                </a:solidFill>
                <a:latin typeface="Arial" panose="020B0604020202020204" pitchFamily="34" charset="0"/>
                <a:cs typeface="Arial" panose="020B0604020202020204" pitchFamily="34" charset="0"/>
              </a:rPr>
              <a:t>«Студенческий интернациональный многопрофильный отряд»</a:t>
            </a:r>
            <a:endParaRPr lang="ru-RU" sz="1400" dirty="0" smtClean="0">
              <a:solidFill>
                <a:srgbClr val="002060"/>
              </a:solidFill>
              <a:latin typeface="Arial" panose="020B0604020202020204" pitchFamily="34" charset="0"/>
              <a:cs typeface="Arial" panose="020B0604020202020204" pitchFamily="34" charset="0"/>
            </a:endParaRPr>
          </a:p>
          <a:p>
            <a:pPr marL="342900" indent="-342900">
              <a:lnSpc>
                <a:spcPct val="120000"/>
              </a:lnSpc>
              <a:spcBef>
                <a:spcPct val="20000"/>
              </a:spcBef>
              <a:defRPr/>
            </a:pPr>
            <a:endParaRPr lang="ru-RU" sz="1400" b="1" cap="all" dirty="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67965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Z:\!!!asuasu\asuasuasu1копирование.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3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bwMode="auto">
          <a:xfrm rot="229872">
            <a:off x="4114248" y="1936571"/>
            <a:ext cx="4817203" cy="2362624"/>
          </a:xfrm>
          <a:prstGeom prst="rect">
            <a:avLst/>
          </a:prstGeom>
          <a:noFill/>
          <a:ln w="9525">
            <a:noFill/>
            <a:miter lim="800000"/>
            <a:headEnd/>
            <a:tailEnd/>
          </a:ln>
          <a:effectLst/>
        </p:spPr>
        <p:txBody>
          <a:bodyPr/>
          <a:lstStyle/>
          <a:p>
            <a:pPr marL="342900" indent="-342900">
              <a:lnSpc>
                <a:spcPct val="90000"/>
              </a:lnSpc>
              <a:spcBef>
                <a:spcPts val="0"/>
              </a:spcBef>
              <a:defRPr/>
            </a:pPr>
            <a:r>
              <a:rPr lang="ru-RU" sz="3000" b="1" kern="0" dirty="0" smtClean="0">
                <a:solidFill>
                  <a:srgbClr val="002060"/>
                </a:solidFill>
                <a:latin typeface="Calibri" pitchFamily="34" charset="0"/>
              </a:rPr>
              <a:t>Проект программы:</a:t>
            </a:r>
            <a:endParaRPr lang="ru-RU" sz="3000" b="1" kern="0" dirty="0">
              <a:solidFill>
                <a:srgbClr val="002060"/>
              </a:solidFill>
              <a:latin typeface="Calibri" pitchFamily="34" charset="0"/>
            </a:endParaRPr>
          </a:p>
          <a:p>
            <a:r>
              <a:rPr lang="ru-RU" sz="3200" b="1" dirty="0" smtClean="0">
                <a:solidFill>
                  <a:srgbClr val="002060"/>
                </a:solidFill>
              </a:rPr>
              <a:t>«Студенческий интернациональный многопрофильный отряд»</a:t>
            </a:r>
            <a:endParaRPr lang="ru-RU" sz="3200" dirty="0">
              <a:solidFill>
                <a:srgbClr val="002060"/>
              </a:solidFill>
            </a:endParaRPr>
          </a:p>
        </p:txBody>
      </p:sp>
      <p:sp>
        <p:nvSpPr>
          <p:cNvPr id="12" name="Rectangle 3"/>
          <p:cNvSpPr txBox="1">
            <a:spLocks noChangeArrowheads="1"/>
          </p:cNvSpPr>
          <p:nvPr/>
        </p:nvSpPr>
        <p:spPr bwMode="auto">
          <a:xfrm rot="232310">
            <a:off x="3932465" y="4494978"/>
            <a:ext cx="5860337" cy="1257878"/>
          </a:xfrm>
          <a:prstGeom prst="rect">
            <a:avLst/>
          </a:prstGeom>
          <a:noFill/>
          <a:ln w="9525">
            <a:noFill/>
            <a:miter lim="800000"/>
            <a:headEnd/>
            <a:tailEnd/>
          </a:ln>
          <a:effectLst/>
        </p:spPr>
        <p:txBody>
          <a:bodyPr/>
          <a:lstStyle/>
          <a:p>
            <a:pPr marL="342900" indent="-342900">
              <a:lnSpc>
                <a:spcPct val="90000"/>
              </a:lnSpc>
              <a:spcBef>
                <a:spcPct val="20000"/>
              </a:spcBef>
              <a:defRPr/>
            </a:pPr>
            <a:r>
              <a:rPr lang="ru-RU" sz="2000" kern="0" dirty="0" smtClean="0">
                <a:solidFill>
                  <a:srgbClr val="002060"/>
                </a:solidFill>
                <a:latin typeface="Calibri" pitchFamily="34" charset="0"/>
              </a:rPr>
              <a:t>Руководитель проекта: Дмитрий Бочаров</a:t>
            </a:r>
          </a:p>
          <a:p>
            <a:pPr marL="342900" indent="-342900">
              <a:lnSpc>
                <a:spcPct val="90000"/>
              </a:lnSpc>
              <a:spcBef>
                <a:spcPct val="20000"/>
              </a:spcBef>
              <a:defRPr/>
            </a:pPr>
            <a:r>
              <a:rPr lang="ru-RU" sz="2000" kern="0" dirty="0" smtClean="0">
                <a:solidFill>
                  <a:srgbClr val="002060"/>
                </a:solidFill>
                <a:latin typeface="Calibri" pitchFamily="34" charset="0"/>
              </a:rPr>
              <a:t>Куратор </a:t>
            </a:r>
            <a:r>
              <a:rPr lang="ru-RU" sz="2000" kern="0" dirty="0">
                <a:solidFill>
                  <a:srgbClr val="002060"/>
                </a:solidFill>
                <a:latin typeface="Calibri" pitchFamily="34" charset="0"/>
              </a:rPr>
              <a:t>проекта: Антон Целевич</a:t>
            </a:r>
            <a:endParaRPr lang="ru-RU" sz="2000" kern="0" dirty="0" smtClean="0">
              <a:solidFill>
                <a:srgbClr val="002060"/>
              </a:solidFill>
              <a:latin typeface="Calibri" pitchFamily="34" charset="0"/>
            </a:endParaRPr>
          </a:p>
        </p:txBody>
      </p:sp>
    </p:spTree>
    <p:extLst>
      <p:ext uri="{BB962C8B-B14F-4D97-AF65-F5344CB8AC3E}">
        <p14:creationId xmlns:p14="http://schemas.microsoft.com/office/powerpoint/2010/main" val="1954680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Z:\!!!asuasu\F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 y="-37728"/>
            <a:ext cx="9145712" cy="68957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5248" y="260648"/>
            <a:ext cx="7985071" cy="830997"/>
          </a:xfrm>
          <a:prstGeom prst="rect">
            <a:avLst/>
          </a:prstGeom>
          <a:noFill/>
        </p:spPr>
        <p:txBody>
          <a:bodyPr wrap="none" rtlCol="0">
            <a:spAutoFit/>
          </a:bodyPr>
          <a:lstStyle/>
          <a:p>
            <a:r>
              <a:rPr lang="ru-RU" sz="2400" b="1" cap="all" dirty="0" smtClean="0">
                <a:solidFill>
                  <a:srgbClr val="002060"/>
                </a:solidFill>
                <a:latin typeface="Arial" panose="020B0604020202020204" pitchFamily="34" charset="0"/>
                <a:cs typeface="Arial" panose="020B0604020202020204" pitchFamily="34" charset="0"/>
              </a:rPr>
              <a:t>Азиатское образовательное пространство</a:t>
            </a:r>
            <a:endParaRPr lang="ru-RU" sz="2400" b="1" cap="all" dirty="0">
              <a:solidFill>
                <a:srgbClr val="002060"/>
              </a:solidFill>
              <a:latin typeface="Arial" panose="020B0604020202020204" pitchFamily="34" charset="0"/>
              <a:cs typeface="Arial" panose="020B0604020202020204" pitchFamily="34" charset="0"/>
            </a:endParaRPr>
          </a:p>
          <a:p>
            <a:endParaRPr lang="ru-RU" sz="2400" dirty="0">
              <a:latin typeface="Arial" panose="020B0604020202020204" pitchFamily="34" charset="0"/>
              <a:cs typeface="Arial" panose="020B0604020202020204" pitchFamily="34" charset="0"/>
            </a:endParaRPr>
          </a:p>
        </p:txBody>
      </p:sp>
      <p:pic>
        <p:nvPicPr>
          <p:cNvPr id="3076" name="Picture 4" descr="Z:\!!!asuasu\12312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48" y="5433474"/>
            <a:ext cx="8745264" cy="145191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10"/>
          <p:cNvSpPr/>
          <p:nvPr/>
        </p:nvSpPr>
        <p:spPr>
          <a:xfrm rot="120000">
            <a:off x="1303390" y="6189694"/>
            <a:ext cx="7516489" cy="867930"/>
          </a:xfrm>
          <a:prstGeom prst="rect">
            <a:avLst/>
          </a:prstGeom>
        </p:spPr>
        <p:txBody>
          <a:bodyPr wrap="square">
            <a:spAutoFit/>
          </a:bodyPr>
          <a:lstStyle/>
          <a:p>
            <a:pPr indent="-342900">
              <a:lnSpc>
                <a:spcPct val="120000"/>
              </a:lnSpc>
              <a:spcBef>
                <a:spcPct val="20000"/>
              </a:spcBef>
              <a:defRPr/>
            </a:pPr>
            <a:r>
              <a:rPr lang="ru-RU" sz="1400" b="1" cap="all" dirty="0" smtClean="0">
                <a:solidFill>
                  <a:srgbClr val="002060"/>
                </a:solidFill>
                <a:latin typeface="Arial" panose="020B0604020202020204" pitchFamily="34" charset="0"/>
                <a:cs typeface="Arial" panose="020B0604020202020204" pitchFamily="34" charset="0"/>
              </a:rPr>
              <a:t>Проект программы: </a:t>
            </a:r>
          </a:p>
          <a:p>
            <a:r>
              <a:rPr lang="ru-RU" sz="1400" b="1" dirty="0" smtClean="0">
                <a:solidFill>
                  <a:srgbClr val="002060"/>
                </a:solidFill>
                <a:latin typeface="Arial" panose="020B0604020202020204" pitchFamily="34" charset="0"/>
                <a:cs typeface="Arial" panose="020B0604020202020204" pitchFamily="34" charset="0"/>
              </a:rPr>
              <a:t>«Студенческий интернациональный многопрофильный отряд»</a:t>
            </a:r>
            <a:endParaRPr lang="ru-RU" sz="1400" dirty="0" smtClean="0">
              <a:solidFill>
                <a:srgbClr val="002060"/>
              </a:solidFill>
              <a:latin typeface="Arial" panose="020B0604020202020204" pitchFamily="34" charset="0"/>
              <a:cs typeface="Arial" panose="020B0604020202020204" pitchFamily="34" charset="0"/>
            </a:endParaRPr>
          </a:p>
          <a:p>
            <a:pPr marL="342900" indent="-342900">
              <a:lnSpc>
                <a:spcPct val="120000"/>
              </a:lnSpc>
              <a:spcBef>
                <a:spcPct val="20000"/>
              </a:spcBef>
              <a:defRPr/>
            </a:pPr>
            <a:endParaRPr lang="ru-RU" sz="1400" b="1" cap="all" dirty="0" smtClean="0">
              <a:solidFill>
                <a:srgbClr val="002060"/>
              </a:solidFill>
              <a:latin typeface="Arial" panose="020B0604020202020204" pitchFamily="34" charset="0"/>
              <a:cs typeface="Arial" panose="020B0604020202020204" pitchFamily="34" charset="0"/>
            </a:endParaRPr>
          </a:p>
        </p:txBody>
      </p:sp>
      <p:sp>
        <p:nvSpPr>
          <p:cNvPr id="2" name="TextBox 1"/>
          <p:cNvSpPr txBox="1"/>
          <p:nvPr/>
        </p:nvSpPr>
        <p:spPr>
          <a:xfrm>
            <a:off x="467543" y="916265"/>
            <a:ext cx="4594091" cy="4770537"/>
          </a:xfrm>
          <a:prstGeom prst="rect">
            <a:avLst/>
          </a:prstGeom>
          <a:noFill/>
        </p:spPr>
        <p:txBody>
          <a:bodyPr wrap="square" rtlCol="0">
            <a:spAutoFit/>
          </a:bodyPr>
          <a:lstStyle/>
          <a:p>
            <a:r>
              <a:rPr lang="ru-RU" sz="1600" b="1" dirty="0" smtClean="0">
                <a:solidFill>
                  <a:schemeClr val="tx2">
                    <a:lumMod val="75000"/>
                  </a:schemeClr>
                </a:solidFill>
                <a:latin typeface="Arial" panose="020B0604020202020204" pitchFamily="34" charset="0"/>
                <a:cs typeface="Arial" panose="020B0604020202020204" pitchFamily="34" charset="0"/>
              </a:rPr>
              <a:t>Алтайский государственный университет последние несколько лет активно работает в образовательном пространства Азиатского региона. На базе АГУ проводятся значимые международные мероприятия (Международный студенческий, а также образовательные форумы «Алтай-Азия» 2012, 2013, 2014; </a:t>
            </a:r>
            <a:r>
              <a:rPr lang="en-US" sz="1600" b="1" dirty="0" smtClean="0">
                <a:solidFill>
                  <a:schemeClr val="tx2">
                    <a:lumMod val="75000"/>
                  </a:schemeClr>
                </a:solidFill>
                <a:latin typeface="Arial" panose="020B0604020202020204" pitchFamily="34" charset="0"/>
                <a:cs typeface="Arial" panose="020B0604020202020204" pitchFamily="34" charset="0"/>
              </a:rPr>
              <a:t> VIII </a:t>
            </a:r>
            <a:r>
              <a:rPr lang="ru-RU" sz="1600" b="1" dirty="0" smtClean="0">
                <a:solidFill>
                  <a:schemeClr val="tx2">
                    <a:lumMod val="75000"/>
                  </a:schemeClr>
                </a:solidFill>
                <a:latin typeface="Arial" panose="020B0604020202020204" pitchFamily="34" charset="0"/>
                <a:cs typeface="Arial" panose="020B0604020202020204" pitchFamily="34" charset="0"/>
              </a:rPr>
              <a:t>неделя образования стран ШОС, </a:t>
            </a:r>
            <a:r>
              <a:rPr lang="en-US" sz="1600" b="1" dirty="0" smtClean="0">
                <a:solidFill>
                  <a:schemeClr val="tx2">
                    <a:lumMod val="75000"/>
                  </a:schemeClr>
                </a:solidFill>
                <a:latin typeface="Arial" panose="020B0604020202020204" pitchFamily="34" charset="0"/>
                <a:cs typeface="Arial" panose="020B0604020202020204" pitchFamily="34" charset="0"/>
              </a:rPr>
              <a:t>         V</a:t>
            </a:r>
            <a:r>
              <a:rPr lang="ru-RU" sz="1600" b="1" dirty="0" smtClean="0">
                <a:solidFill>
                  <a:schemeClr val="tx2">
                    <a:lumMod val="75000"/>
                  </a:schemeClr>
                </a:solidFill>
                <a:latin typeface="Arial" panose="020B0604020202020204" pitchFamily="34" charset="0"/>
                <a:cs typeface="Arial" panose="020B0604020202020204" pitchFamily="34" charset="0"/>
              </a:rPr>
              <a:t> совещание министров образования стран ШОС в 2014 году и др.), заключаются международные соглашения (создание по председательством АГУ Ассоциации Азиатских университетов, вступление в Шанхайскую организацию сотрудничества и др.), вуз претендует на создание Азиатского федерального университета на своей базе. </a:t>
            </a:r>
          </a:p>
          <a:p>
            <a:endParaRPr lang="ru-RU" sz="1600" b="1" dirty="0">
              <a:latin typeface="Arial" panose="020B0604020202020204" pitchFamily="34" charset="0"/>
              <a:cs typeface="Arial" panose="020B0604020202020204" pitchFamily="34" charset="0"/>
            </a:endParaRPr>
          </a:p>
        </p:txBody>
      </p:sp>
      <p:sp>
        <p:nvSpPr>
          <p:cNvPr id="8" name="Прямоугольник 7"/>
          <p:cNvSpPr/>
          <p:nvPr/>
        </p:nvSpPr>
        <p:spPr>
          <a:xfrm>
            <a:off x="467544" y="790993"/>
            <a:ext cx="7848872" cy="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Rectangle 7"/>
          <p:cNvSpPr/>
          <p:nvPr/>
        </p:nvSpPr>
        <p:spPr>
          <a:xfrm>
            <a:off x="5287224" y="908720"/>
            <a:ext cx="3133095" cy="4401205"/>
          </a:xfrm>
          <a:prstGeom prst="rect">
            <a:avLst/>
          </a:prstGeom>
        </p:spPr>
        <p:txBody>
          <a:bodyPr wrap="square">
            <a:spAutoFit/>
          </a:bodyPr>
          <a:lstStyle/>
          <a:p>
            <a:r>
              <a:rPr lang="ru-RU" sz="1400" dirty="0" smtClean="0">
                <a:solidFill>
                  <a:schemeClr val="tx2">
                    <a:lumMod val="75000"/>
                  </a:schemeClr>
                </a:solidFill>
                <a:latin typeface="Arial" panose="020B0604020202020204" pitchFamily="34" charset="0"/>
                <a:cs typeface="Arial" panose="020B0604020202020204" pitchFamily="34" charset="0"/>
              </a:rPr>
              <a:t>Благодаря этому вектору работы за последнее время в университет существенно увеличилось количество иностранных студентов.  За последние три года число иностранных студентов АГУ ежегодно возрастает на 50%: в 2011 обучалось менее 200 иностранных студентов, в 2012 их число превысило 300 человек. К 2016 году в Алтайском государственном университете дополнительно появится 1 тыс. мест для студентов за счет строительства новых общежитий.  Основной контингент иностранных студентов - студенты Азиатского региона. Главным образом, это студенты из Казахстана, Киргизии, Таджикистана, Монголии, Китая.</a:t>
            </a:r>
            <a:endParaRPr lang="ru-RU" sz="14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0383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asuasu\F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 y="-10344"/>
            <a:ext cx="9145712" cy="6895728"/>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395536" y="978831"/>
            <a:ext cx="4596382" cy="1874967"/>
          </a:xfrm>
        </p:spPr>
        <p:txBody>
          <a:bodyPr/>
          <a:lstStyle/>
          <a:p>
            <a:pPr marL="0" indent="0">
              <a:spcBef>
                <a:spcPts val="0"/>
              </a:spcBef>
              <a:buNone/>
            </a:pPr>
            <a:r>
              <a:rPr lang="ru-RU" sz="1800" dirty="0" smtClean="0">
                <a:solidFill>
                  <a:schemeClr val="tx2">
                    <a:lumMod val="75000"/>
                  </a:schemeClr>
                </a:solidFill>
                <a:latin typeface="Arial" panose="020B0604020202020204" pitchFamily="34" charset="0"/>
                <a:cs typeface="Arial" panose="020B0604020202020204" pitchFamily="34" charset="0"/>
              </a:rPr>
              <a:t>В рамках программы ПСО 2014 силами университетского Штаба трудовых дел на базе студенческого строительного отряда «Инвар» создан многопрофильный интернациональный студенческий отряд. </a:t>
            </a:r>
          </a:p>
          <a:p>
            <a:pPr marL="0" indent="0">
              <a:spcBef>
                <a:spcPts val="0"/>
              </a:spcBef>
              <a:buNone/>
            </a:pPr>
            <a:r>
              <a:rPr lang="ru-RU" sz="1700" dirty="0" smtClean="0">
                <a:solidFill>
                  <a:schemeClr val="tx2">
                    <a:lumMod val="75000"/>
                  </a:schemeClr>
                </a:solidFill>
                <a:latin typeface="Arial" panose="020B0604020202020204" pitchFamily="34" charset="0"/>
                <a:cs typeface="Arial" panose="020B0604020202020204" pitchFamily="34" charset="0"/>
              </a:rPr>
              <a:t>Сбору отряда предшествовала большая агитационная и разъяснительная работа. В отряд привлекались студенты-иностранцы с разных факультетов. Набор отряда сопровождался акциями направленными на распространение идей толерантности и молодежного межнационального и межкультурного общения. Всего было проведено более 20 акций и мероприятий. </a:t>
            </a:r>
          </a:p>
          <a:p>
            <a:pPr marL="0" indent="0">
              <a:spcBef>
                <a:spcPts val="0"/>
              </a:spcBef>
            </a:pPr>
            <a:endParaRPr lang="ru-RU" sz="1700" dirty="0">
              <a:latin typeface="Arial" panose="020B0604020202020204" pitchFamily="34" charset="0"/>
              <a:cs typeface="Arial" panose="020B0604020202020204" pitchFamily="34" charset="0"/>
            </a:endParaRPr>
          </a:p>
        </p:txBody>
      </p:sp>
      <p:sp>
        <p:nvSpPr>
          <p:cNvPr id="10" name="TextBox 9"/>
          <p:cNvSpPr txBox="1"/>
          <p:nvPr/>
        </p:nvSpPr>
        <p:spPr>
          <a:xfrm>
            <a:off x="378066" y="338517"/>
            <a:ext cx="2321726" cy="461665"/>
          </a:xfrm>
          <a:prstGeom prst="rect">
            <a:avLst/>
          </a:prstGeom>
          <a:noFill/>
        </p:spPr>
        <p:txBody>
          <a:bodyPr wrap="none" rtlCol="0">
            <a:spAutoFit/>
          </a:bodyPr>
          <a:lstStyle/>
          <a:p>
            <a:r>
              <a:rPr lang="ru-RU" sz="2400" b="1" cap="all" dirty="0" smtClean="0">
                <a:solidFill>
                  <a:srgbClr val="002060"/>
                </a:solidFill>
                <a:latin typeface="Arial" panose="020B0604020202020204" pitchFamily="34" charset="0"/>
                <a:cs typeface="Arial" panose="020B0604020202020204" pitchFamily="34" charset="0"/>
              </a:rPr>
              <a:t>подготовка</a:t>
            </a:r>
            <a:endParaRPr lang="ru-RU" sz="2400" dirty="0">
              <a:latin typeface="Arial" panose="020B0604020202020204" pitchFamily="34" charset="0"/>
              <a:cs typeface="Arial" panose="020B0604020202020204" pitchFamily="34" charset="0"/>
            </a:endParaRPr>
          </a:p>
        </p:txBody>
      </p:sp>
      <p:sp>
        <p:nvSpPr>
          <p:cNvPr id="11" name="Прямоугольник 10"/>
          <p:cNvSpPr/>
          <p:nvPr/>
        </p:nvSpPr>
        <p:spPr>
          <a:xfrm flipV="1">
            <a:off x="467544" y="908720"/>
            <a:ext cx="3816424" cy="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F:\! Мероприятия Общевузовские Фото\Подборка СО\DSCF60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7322">
            <a:off x="5100446" y="3021921"/>
            <a:ext cx="4150597" cy="3112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5" name="Picture 4" descr="Z:\!!!asuasu\123123.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248" y="5433474"/>
            <a:ext cx="8745264" cy="145191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0"/>
          <p:cNvSpPr/>
          <p:nvPr/>
        </p:nvSpPr>
        <p:spPr>
          <a:xfrm rot="120000">
            <a:off x="1303390" y="6189694"/>
            <a:ext cx="7516489" cy="867930"/>
          </a:xfrm>
          <a:prstGeom prst="rect">
            <a:avLst/>
          </a:prstGeom>
        </p:spPr>
        <p:txBody>
          <a:bodyPr wrap="square">
            <a:spAutoFit/>
          </a:bodyPr>
          <a:lstStyle/>
          <a:p>
            <a:pPr indent="-342900">
              <a:lnSpc>
                <a:spcPct val="120000"/>
              </a:lnSpc>
              <a:spcBef>
                <a:spcPct val="20000"/>
              </a:spcBef>
              <a:defRPr/>
            </a:pPr>
            <a:r>
              <a:rPr lang="ru-RU" sz="1400" b="1" cap="all" dirty="0" smtClean="0">
                <a:solidFill>
                  <a:srgbClr val="002060"/>
                </a:solidFill>
                <a:latin typeface="Arial" panose="020B0604020202020204" pitchFamily="34" charset="0"/>
                <a:cs typeface="Arial" panose="020B0604020202020204" pitchFamily="34" charset="0"/>
              </a:rPr>
              <a:t>Проект программы: </a:t>
            </a:r>
          </a:p>
          <a:p>
            <a:r>
              <a:rPr lang="ru-RU" sz="1400" b="1" dirty="0" smtClean="0">
                <a:solidFill>
                  <a:srgbClr val="002060"/>
                </a:solidFill>
                <a:latin typeface="Arial" panose="020B0604020202020204" pitchFamily="34" charset="0"/>
                <a:cs typeface="Arial" panose="020B0604020202020204" pitchFamily="34" charset="0"/>
              </a:rPr>
              <a:t>«Студенческий интернациональный многопрофильный отряд»</a:t>
            </a:r>
            <a:endParaRPr lang="ru-RU" sz="1400" dirty="0" smtClean="0">
              <a:solidFill>
                <a:srgbClr val="002060"/>
              </a:solidFill>
              <a:latin typeface="Arial" panose="020B0604020202020204" pitchFamily="34" charset="0"/>
              <a:cs typeface="Arial" panose="020B0604020202020204" pitchFamily="34" charset="0"/>
            </a:endParaRPr>
          </a:p>
          <a:p>
            <a:pPr marL="342900" indent="-342900">
              <a:lnSpc>
                <a:spcPct val="120000"/>
              </a:lnSpc>
              <a:spcBef>
                <a:spcPct val="20000"/>
              </a:spcBef>
              <a:defRPr/>
            </a:pPr>
            <a:endParaRPr lang="ru-RU" sz="1400" b="1" cap="all" dirty="0" smtClean="0">
              <a:solidFill>
                <a:srgbClr val="002060"/>
              </a:solidFill>
              <a:latin typeface="Arial" panose="020B0604020202020204" pitchFamily="34" charset="0"/>
              <a:cs typeface="Arial" panose="020B0604020202020204" pitchFamily="34" charset="0"/>
            </a:endParaRPr>
          </a:p>
        </p:txBody>
      </p:sp>
      <p:pic>
        <p:nvPicPr>
          <p:cNvPr id="8" name="Рисунок 7" descr="IMG_5694.JPG"/>
          <p:cNvPicPr>
            <a:picLocks noChangeAspect="1"/>
          </p:cNvPicPr>
          <p:nvPr/>
        </p:nvPicPr>
        <p:blipFill>
          <a:blip r:embed="rId6" cstate="print"/>
          <a:stretch>
            <a:fillRect/>
          </a:stretch>
        </p:blipFill>
        <p:spPr>
          <a:xfrm rot="240959">
            <a:off x="5183525" y="33563"/>
            <a:ext cx="3899366" cy="2924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8669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Z:\!!!asuasu\F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 y="-37728"/>
            <a:ext cx="9145712" cy="68957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67545" y="1101812"/>
            <a:ext cx="3816424" cy="3416320"/>
          </a:xfrm>
          <a:prstGeom prst="rect">
            <a:avLst/>
          </a:prstGeom>
        </p:spPr>
        <p:txBody>
          <a:bodyPr wrap="square">
            <a:spAutoFit/>
          </a:bodyPr>
          <a:lstStyle/>
          <a:p>
            <a:r>
              <a:rPr lang="ru-RU" dirty="0" smtClean="0">
                <a:solidFill>
                  <a:srgbClr val="002060"/>
                </a:solidFill>
                <a:latin typeface="Arial" panose="020B0604020202020204" pitchFamily="34" charset="0"/>
                <a:cs typeface="Arial" panose="020B0604020202020204" pitchFamily="34" charset="0"/>
              </a:rPr>
              <a:t>Отряд был сформирован в количестве 30 человек, в отряд вошли студенты-иностранцы обучающиеся в АГУ и студенты других вузов Алтайского края. Для отряда была приобретена атрибутика (</a:t>
            </a:r>
            <a:r>
              <a:rPr lang="ru-RU" dirty="0" err="1" smtClean="0">
                <a:solidFill>
                  <a:srgbClr val="002060"/>
                </a:solidFill>
                <a:latin typeface="Arial" panose="020B0604020202020204" pitchFamily="34" charset="0"/>
                <a:cs typeface="Arial" panose="020B0604020202020204" pitchFamily="34" charset="0"/>
              </a:rPr>
              <a:t>бойцовки</a:t>
            </a:r>
            <a:r>
              <a:rPr lang="ru-RU" dirty="0" smtClean="0">
                <a:solidFill>
                  <a:srgbClr val="002060"/>
                </a:solidFill>
                <a:latin typeface="Arial" panose="020B0604020202020204" pitchFamily="34" charset="0"/>
                <a:cs typeface="Arial" panose="020B0604020202020204" pitchFamily="34" charset="0"/>
              </a:rPr>
              <a:t>, футболки, отрядное знамя и т.д.) и уже с начала июня и по конец августа отряд работал в селах Алтайского края.</a:t>
            </a:r>
          </a:p>
          <a:p>
            <a:r>
              <a:rPr lang="ru-RU" dirty="0" smtClean="0">
                <a:solidFill>
                  <a:srgbClr val="002060"/>
                </a:solidFill>
                <a:latin typeface="Arial" panose="020B0604020202020204" pitchFamily="34" charset="0"/>
                <a:cs typeface="Arial" panose="020B0604020202020204" pitchFamily="34" charset="0"/>
              </a:rPr>
              <a:t> </a:t>
            </a:r>
            <a:endParaRPr lang="ru-RU" dirty="0">
              <a:solidFill>
                <a:srgbClr val="002060"/>
              </a:solidFill>
              <a:latin typeface="Arial" panose="020B0604020202020204" pitchFamily="34" charset="0"/>
              <a:cs typeface="Arial" panose="020B0604020202020204" pitchFamily="34" charset="0"/>
            </a:endParaRPr>
          </a:p>
        </p:txBody>
      </p:sp>
      <p:pic>
        <p:nvPicPr>
          <p:cNvPr id="3076" name="Picture 4" descr="Z:\!!!asuasu\12312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48" y="5433474"/>
            <a:ext cx="8745264" cy="14519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2579" y="404664"/>
            <a:ext cx="3675365" cy="461665"/>
          </a:xfrm>
          <a:prstGeom prst="rect">
            <a:avLst/>
          </a:prstGeom>
          <a:noFill/>
        </p:spPr>
        <p:txBody>
          <a:bodyPr wrap="none" rtlCol="0">
            <a:spAutoFit/>
          </a:bodyPr>
          <a:lstStyle/>
          <a:p>
            <a:r>
              <a:rPr lang="ru-RU" sz="2400" b="1" cap="all" dirty="0" smtClean="0">
                <a:solidFill>
                  <a:srgbClr val="002060"/>
                </a:solidFill>
                <a:latin typeface="Calibri" pitchFamily="34" charset="0"/>
              </a:rPr>
              <a:t>Формирование отряда</a:t>
            </a:r>
            <a:endParaRPr lang="ru-RU" sz="2400" dirty="0">
              <a:solidFill>
                <a:srgbClr val="002060"/>
              </a:solidFill>
            </a:endParaRPr>
          </a:p>
        </p:txBody>
      </p:sp>
      <p:sp>
        <p:nvSpPr>
          <p:cNvPr id="12" name="Прямоугольник 11"/>
          <p:cNvSpPr/>
          <p:nvPr/>
        </p:nvSpPr>
        <p:spPr>
          <a:xfrm flipV="1">
            <a:off x="467544" y="908720"/>
            <a:ext cx="3816424" cy="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descr="IMG_6475.JPG"/>
          <p:cNvPicPr>
            <a:picLocks noChangeAspect="1"/>
          </p:cNvPicPr>
          <p:nvPr/>
        </p:nvPicPr>
        <p:blipFill>
          <a:blip r:embed="rId4" cstate="print"/>
          <a:stretch>
            <a:fillRect/>
          </a:stretch>
        </p:blipFill>
        <p:spPr>
          <a:xfrm rot="21197575">
            <a:off x="4888602" y="2846913"/>
            <a:ext cx="3761410" cy="2821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descr="rZi4Ujsgixc.jpg"/>
          <p:cNvPicPr>
            <a:picLocks noChangeAspect="1"/>
          </p:cNvPicPr>
          <p:nvPr/>
        </p:nvPicPr>
        <p:blipFill>
          <a:blip r:embed="rId5"/>
          <a:stretch>
            <a:fillRect/>
          </a:stretch>
        </p:blipFill>
        <p:spPr>
          <a:xfrm rot="387387">
            <a:off x="4922808" y="310134"/>
            <a:ext cx="3593629" cy="26952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Прямоугольник 10"/>
          <p:cNvSpPr/>
          <p:nvPr/>
        </p:nvSpPr>
        <p:spPr>
          <a:xfrm rot="120000">
            <a:off x="1303390" y="6189694"/>
            <a:ext cx="7516489" cy="867930"/>
          </a:xfrm>
          <a:prstGeom prst="rect">
            <a:avLst/>
          </a:prstGeom>
        </p:spPr>
        <p:txBody>
          <a:bodyPr wrap="square">
            <a:spAutoFit/>
          </a:bodyPr>
          <a:lstStyle/>
          <a:p>
            <a:pPr indent="-342900">
              <a:lnSpc>
                <a:spcPct val="120000"/>
              </a:lnSpc>
              <a:spcBef>
                <a:spcPct val="20000"/>
              </a:spcBef>
              <a:defRPr/>
            </a:pPr>
            <a:r>
              <a:rPr lang="ru-RU" sz="1400" b="1" cap="all" dirty="0" smtClean="0">
                <a:solidFill>
                  <a:srgbClr val="002060"/>
                </a:solidFill>
                <a:latin typeface="Arial" panose="020B0604020202020204" pitchFamily="34" charset="0"/>
                <a:cs typeface="Arial" panose="020B0604020202020204" pitchFamily="34" charset="0"/>
              </a:rPr>
              <a:t>Проект программы: </a:t>
            </a:r>
          </a:p>
          <a:p>
            <a:r>
              <a:rPr lang="ru-RU" sz="1400" b="1" dirty="0" smtClean="0">
                <a:solidFill>
                  <a:srgbClr val="002060"/>
                </a:solidFill>
                <a:latin typeface="Arial" panose="020B0604020202020204" pitchFamily="34" charset="0"/>
                <a:cs typeface="Arial" panose="020B0604020202020204" pitchFamily="34" charset="0"/>
              </a:rPr>
              <a:t>«Студенческий интернациональный многопрофильный отряд»</a:t>
            </a:r>
            <a:endParaRPr lang="ru-RU" sz="1400" dirty="0" smtClean="0">
              <a:solidFill>
                <a:srgbClr val="002060"/>
              </a:solidFill>
              <a:latin typeface="Arial" panose="020B0604020202020204" pitchFamily="34" charset="0"/>
              <a:cs typeface="Arial" panose="020B0604020202020204" pitchFamily="34" charset="0"/>
            </a:endParaRPr>
          </a:p>
          <a:p>
            <a:pPr marL="342900" indent="-342900">
              <a:lnSpc>
                <a:spcPct val="120000"/>
              </a:lnSpc>
              <a:spcBef>
                <a:spcPct val="20000"/>
              </a:spcBef>
              <a:defRPr/>
            </a:pPr>
            <a:endParaRPr lang="ru-RU" sz="1400" b="1" cap="all" dirty="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2157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Z:\!!!asuasu\F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 y="-37728"/>
            <a:ext cx="9145712" cy="68957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4404" y="365755"/>
            <a:ext cx="3150991" cy="830997"/>
          </a:xfrm>
          <a:prstGeom prst="rect">
            <a:avLst/>
          </a:prstGeom>
          <a:noFill/>
        </p:spPr>
        <p:txBody>
          <a:bodyPr wrap="none" rtlCol="0">
            <a:spAutoFit/>
          </a:bodyPr>
          <a:lstStyle/>
          <a:p>
            <a:r>
              <a:rPr lang="ru-RU" sz="2400" b="1" dirty="0" smtClean="0">
                <a:solidFill>
                  <a:srgbClr val="002060"/>
                </a:solidFill>
              </a:rPr>
              <a:t>ЦЕЛИ И ЗАДАЧИ</a:t>
            </a:r>
            <a:r>
              <a:rPr lang="ru-RU" sz="2400" dirty="0" smtClean="0">
                <a:solidFill>
                  <a:srgbClr val="002060"/>
                </a:solidFill>
              </a:rPr>
              <a:t>:    </a:t>
            </a:r>
          </a:p>
          <a:p>
            <a:r>
              <a:rPr lang="ru-RU" sz="2400" b="1" dirty="0" smtClean="0">
                <a:solidFill>
                  <a:srgbClr val="002060"/>
                </a:solidFill>
              </a:rPr>
              <a:t> </a:t>
            </a:r>
            <a:endParaRPr lang="ru-RU" sz="2400" dirty="0">
              <a:solidFill>
                <a:srgbClr val="002060"/>
              </a:solidFill>
            </a:endParaRPr>
          </a:p>
        </p:txBody>
      </p:sp>
      <p:pic>
        <p:nvPicPr>
          <p:cNvPr id="3076" name="Picture 4" descr="Z:\!!!asuasu\12312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48" y="5433474"/>
            <a:ext cx="8745264" cy="14519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35248" y="1053311"/>
            <a:ext cx="4135896" cy="4031873"/>
          </a:xfrm>
          <a:prstGeom prst="rect">
            <a:avLst/>
          </a:prstGeom>
        </p:spPr>
        <p:txBody>
          <a:bodyPr wrap="square">
            <a:spAutoFit/>
          </a:bodyPr>
          <a:lstStyle/>
          <a:p>
            <a:pPr marL="342900" lvl="0" indent="-342900">
              <a:buFont typeface="Arial" panose="020B0604020202020204" pitchFamily="34" charset="0"/>
              <a:buChar char="•"/>
            </a:pPr>
            <a:r>
              <a:rPr lang="ru-RU" sz="1600" dirty="0" smtClean="0">
                <a:solidFill>
                  <a:srgbClr val="002060"/>
                </a:solidFill>
                <a:latin typeface="Arial" panose="020B0604020202020204" pitchFamily="34" charset="0"/>
                <a:cs typeface="Arial" panose="020B0604020202020204" pitchFamily="34" charset="0"/>
              </a:rPr>
              <a:t>Развитие студенческих объединений университета. </a:t>
            </a:r>
          </a:p>
          <a:p>
            <a:pPr marL="342900" lvl="0" indent="-342900">
              <a:buFont typeface="Arial" panose="020B0604020202020204" pitchFamily="34" charset="0"/>
              <a:buChar char="•"/>
            </a:pPr>
            <a:r>
              <a:rPr lang="ru-RU" sz="1600" dirty="0" smtClean="0">
                <a:solidFill>
                  <a:srgbClr val="002060"/>
                </a:solidFill>
                <a:latin typeface="Arial" panose="020B0604020202020204" pitchFamily="34" charset="0"/>
                <a:cs typeface="Arial" panose="020B0604020202020204" pitchFamily="34" charset="0"/>
              </a:rPr>
              <a:t>Воспитание патриотизма, укрепление межнациональных связей в молодежной среде, формирование толерантности студенчества АГУ</a:t>
            </a:r>
          </a:p>
          <a:p>
            <a:pPr marL="342900" lvl="0" indent="-342900">
              <a:buFont typeface="Arial" panose="020B0604020202020204" pitchFamily="34" charset="0"/>
              <a:buChar char="•"/>
            </a:pPr>
            <a:r>
              <a:rPr lang="ru-RU" sz="1600" dirty="0" smtClean="0">
                <a:solidFill>
                  <a:srgbClr val="002060"/>
                </a:solidFill>
                <a:latin typeface="Arial" panose="020B0604020202020204" pitchFamily="34" charset="0"/>
                <a:cs typeface="Arial" panose="020B0604020202020204" pitchFamily="34" charset="0"/>
              </a:rPr>
              <a:t>Восстановление традиций ССО АГУ с 1974 по 1991 год </a:t>
            </a:r>
          </a:p>
          <a:p>
            <a:pPr marL="342900" lvl="0" indent="-342900">
              <a:buFont typeface="Arial" panose="020B0604020202020204" pitchFamily="34" charset="0"/>
              <a:buChar char="•"/>
            </a:pPr>
            <a:r>
              <a:rPr lang="ru-RU" sz="1600" dirty="0" smtClean="0">
                <a:solidFill>
                  <a:srgbClr val="002060"/>
                </a:solidFill>
                <a:latin typeface="Arial" panose="020B0604020202020204" pitchFamily="34" charset="0"/>
                <a:cs typeface="Arial" panose="020B0604020202020204" pitchFamily="34" charset="0"/>
              </a:rPr>
              <a:t>Выявление и поддержка новых талантливых бойцов ССО, повышение уровня культурно-массовых мероприятий среди студенческих отрядов.</a:t>
            </a:r>
          </a:p>
          <a:p>
            <a:pPr marL="342900" lvl="0" indent="-342900">
              <a:buFont typeface="Arial" panose="020B0604020202020204" pitchFamily="34" charset="0"/>
              <a:buChar char="•"/>
            </a:pPr>
            <a:r>
              <a:rPr lang="ru-RU" sz="1600" dirty="0" smtClean="0">
                <a:solidFill>
                  <a:srgbClr val="002060"/>
                </a:solidFill>
                <a:latin typeface="Arial" panose="020B0604020202020204" pitchFamily="34" charset="0"/>
                <a:cs typeface="Arial" panose="020B0604020202020204" pitchFamily="34" charset="0"/>
              </a:rPr>
              <a:t>Формирование у студенчества активной гражданской позиции.</a:t>
            </a:r>
          </a:p>
          <a:p>
            <a:pPr marL="342900" lvl="0" indent="-342900">
              <a:buFont typeface="Arial" panose="020B0604020202020204" pitchFamily="34" charset="0"/>
              <a:buChar char="•"/>
            </a:pPr>
            <a:r>
              <a:rPr lang="ru-RU" sz="1600" dirty="0" smtClean="0">
                <a:solidFill>
                  <a:srgbClr val="002060"/>
                </a:solidFill>
                <a:latin typeface="Arial" panose="020B0604020202020204" pitchFamily="34" charset="0"/>
                <a:cs typeface="Arial" panose="020B0604020202020204" pitchFamily="34" charset="0"/>
              </a:rPr>
              <a:t>Пропаганда здорового образа жизни.</a:t>
            </a:r>
            <a:endParaRPr lang="ru-RU" sz="1600" dirty="0">
              <a:solidFill>
                <a:srgbClr val="002060"/>
              </a:solidFill>
              <a:latin typeface="Arial" panose="020B0604020202020204" pitchFamily="34" charset="0"/>
              <a:cs typeface="Arial" panose="020B0604020202020204" pitchFamily="34" charset="0"/>
            </a:endParaRPr>
          </a:p>
        </p:txBody>
      </p:sp>
      <p:sp>
        <p:nvSpPr>
          <p:cNvPr id="10" name="Прямоугольник 9"/>
          <p:cNvSpPr/>
          <p:nvPr/>
        </p:nvSpPr>
        <p:spPr>
          <a:xfrm flipV="1">
            <a:off x="467544" y="908720"/>
            <a:ext cx="3816424" cy="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0"/>
          <p:cNvSpPr/>
          <p:nvPr/>
        </p:nvSpPr>
        <p:spPr>
          <a:xfrm rot="120000">
            <a:off x="1303390" y="6189694"/>
            <a:ext cx="7516489" cy="867930"/>
          </a:xfrm>
          <a:prstGeom prst="rect">
            <a:avLst/>
          </a:prstGeom>
        </p:spPr>
        <p:txBody>
          <a:bodyPr wrap="square">
            <a:spAutoFit/>
          </a:bodyPr>
          <a:lstStyle/>
          <a:p>
            <a:pPr indent="-342900">
              <a:lnSpc>
                <a:spcPct val="120000"/>
              </a:lnSpc>
              <a:spcBef>
                <a:spcPct val="20000"/>
              </a:spcBef>
              <a:defRPr/>
            </a:pPr>
            <a:r>
              <a:rPr lang="ru-RU" sz="1400" b="1" cap="all" dirty="0" smtClean="0">
                <a:solidFill>
                  <a:srgbClr val="002060"/>
                </a:solidFill>
                <a:latin typeface="Arial" panose="020B0604020202020204" pitchFamily="34" charset="0"/>
                <a:cs typeface="Arial" panose="020B0604020202020204" pitchFamily="34" charset="0"/>
              </a:rPr>
              <a:t>Проект программы: </a:t>
            </a:r>
          </a:p>
          <a:p>
            <a:r>
              <a:rPr lang="ru-RU" sz="1400" b="1" dirty="0" smtClean="0">
                <a:solidFill>
                  <a:srgbClr val="002060"/>
                </a:solidFill>
                <a:latin typeface="Arial" panose="020B0604020202020204" pitchFamily="34" charset="0"/>
                <a:cs typeface="Arial" panose="020B0604020202020204" pitchFamily="34" charset="0"/>
              </a:rPr>
              <a:t>«Студенческий интернациональный многопрофильный отряд»</a:t>
            </a:r>
            <a:endParaRPr lang="ru-RU" sz="1400" dirty="0" smtClean="0">
              <a:solidFill>
                <a:srgbClr val="002060"/>
              </a:solidFill>
              <a:latin typeface="Arial" panose="020B0604020202020204" pitchFamily="34" charset="0"/>
              <a:cs typeface="Arial" panose="020B0604020202020204" pitchFamily="34" charset="0"/>
            </a:endParaRPr>
          </a:p>
          <a:p>
            <a:pPr marL="342900" indent="-342900">
              <a:lnSpc>
                <a:spcPct val="120000"/>
              </a:lnSpc>
              <a:spcBef>
                <a:spcPct val="20000"/>
              </a:spcBef>
              <a:defRPr/>
            </a:pPr>
            <a:endParaRPr lang="ru-RU" sz="1400" b="1" cap="all" dirty="0" smtClean="0">
              <a:solidFill>
                <a:srgbClr val="002060"/>
              </a:solidFill>
              <a:latin typeface="Arial" panose="020B0604020202020204" pitchFamily="34" charset="0"/>
              <a:cs typeface="Arial" panose="020B0604020202020204" pitchFamily="34" charset="0"/>
            </a:endParaRPr>
          </a:p>
        </p:txBody>
      </p:sp>
      <p:pic>
        <p:nvPicPr>
          <p:cNvPr id="2050" name="Picture 2" descr="F:\! Мероприятия Общевузовские Фото\Подборка СО\СО 2014\Скиф\IMG_77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4007">
            <a:off x="4859160" y="-217426"/>
            <a:ext cx="4648803" cy="3099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1" name="Рисунок 10" descr="IMG_5067.JPG"/>
          <p:cNvPicPr>
            <a:picLocks noChangeAspect="1"/>
          </p:cNvPicPr>
          <p:nvPr/>
        </p:nvPicPr>
        <p:blipFill rotWithShape="1">
          <a:blip r:embed="rId5" cstate="print"/>
          <a:srcRect t="8321"/>
          <a:stretch/>
        </p:blipFill>
        <p:spPr>
          <a:xfrm rot="21279807">
            <a:off x="4937716" y="2760965"/>
            <a:ext cx="4355697" cy="2994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603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Z:\!!!asuasu\F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 y="-37728"/>
            <a:ext cx="9145712" cy="6895728"/>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descr="g3HNOuh-L9Y.jpg"/>
          <p:cNvPicPr>
            <a:picLocks noChangeAspect="1"/>
          </p:cNvPicPr>
          <p:nvPr/>
        </p:nvPicPr>
        <p:blipFill>
          <a:blip r:embed="rId3"/>
          <a:stretch>
            <a:fillRect/>
          </a:stretch>
        </p:blipFill>
        <p:spPr>
          <a:xfrm rot="21111892">
            <a:off x="4751454" y="-31495"/>
            <a:ext cx="3753775" cy="2815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descr="_sAEUM8ffyk.jpg"/>
          <p:cNvPicPr>
            <a:picLocks noChangeAspect="1"/>
          </p:cNvPicPr>
          <p:nvPr/>
        </p:nvPicPr>
        <p:blipFill>
          <a:blip r:embed="rId4"/>
          <a:stretch>
            <a:fillRect/>
          </a:stretch>
        </p:blipFill>
        <p:spPr>
          <a:xfrm rot="319462">
            <a:off x="5126573" y="2748960"/>
            <a:ext cx="3753775" cy="2815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394681" y="375047"/>
            <a:ext cx="2809167" cy="461665"/>
          </a:xfrm>
          <a:prstGeom prst="rect">
            <a:avLst/>
          </a:prstGeom>
          <a:noFill/>
        </p:spPr>
        <p:txBody>
          <a:bodyPr wrap="none" rtlCol="0">
            <a:spAutoFit/>
          </a:bodyPr>
          <a:lstStyle/>
          <a:p>
            <a:r>
              <a:rPr lang="ru-RU" sz="2400" b="1" dirty="0" smtClean="0">
                <a:solidFill>
                  <a:srgbClr val="002060"/>
                </a:solidFill>
                <a:latin typeface="Arial" panose="020B0604020202020204" pitchFamily="34" charset="0"/>
                <a:cs typeface="Arial" panose="020B0604020202020204" pitchFamily="34" charset="0"/>
              </a:rPr>
              <a:t>РАБОТА ОТРЯДА</a:t>
            </a:r>
            <a:endParaRPr lang="ru-RU" sz="2400" b="1" dirty="0">
              <a:solidFill>
                <a:srgbClr val="002060"/>
              </a:solidFill>
              <a:latin typeface="Arial" panose="020B0604020202020204" pitchFamily="34" charset="0"/>
              <a:cs typeface="Arial" panose="020B0604020202020204" pitchFamily="34" charset="0"/>
            </a:endParaRPr>
          </a:p>
        </p:txBody>
      </p:sp>
      <p:pic>
        <p:nvPicPr>
          <p:cNvPr id="3076" name="Picture 4" descr="Z:\!!!asuasu\123123.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248" y="5433474"/>
            <a:ext cx="8745264" cy="14519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95536" y="1050107"/>
            <a:ext cx="4104456" cy="3970318"/>
          </a:xfrm>
          <a:prstGeom prst="rect">
            <a:avLst/>
          </a:prstGeom>
        </p:spPr>
        <p:txBody>
          <a:bodyPr wrap="square">
            <a:spAutoFit/>
          </a:bodyPr>
          <a:lstStyle/>
          <a:p>
            <a:r>
              <a:rPr lang="ru-RU" dirty="0" smtClean="0">
                <a:solidFill>
                  <a:srgbClr val="002060"/>
                </a:solidFill>
                <a:latin typeface="Arial" panose="020B0604020202020204" pitchFamily="34" charset="0"/>
                <a:cs typeface="Arial" panose="020B0604020202020204" pitchFamily="34" charset="0"/>
              </a:rPr>
              <a:t>В связи с чрезвычайной ситуацией в Алтайском крае весной 2014 года ранее запланированный объект работы отряда «Инвар» был изменен. Краевым штабом студенческих отрядов Алтайского края было принято решение направить многопрофильный интернациональный студенческий отряд Алтайского государственного университета на работы по устранению последствий наводнения в сельских районах Алтайского края.</a:t>
            </a:r>
            <a:endParaRPr lang="ru-RU" dirty="0">
              <a:solidFill>
                <a:srgbClr val="002060"/>
              </a:solidFill>
              <a:latin typeface="Arial" panose="020B0604020202020204" pitchFamily="34" charset="0"/>
              <a:cs typeface="Arial" panose="020B0604020202020204" pitchFamily="34" charset="0"/>
            </a:endParaRPr>
          </a:p>
        </p:txBody>
      </p:sp>
      <p:sp>
        <p:nvSpPr>
          <p:cNvPr id="12" name="Прямоугольник 11"/>
          <p:cNvSpPr/>
          <p:nvPr/>
        </p:nvSpPr>
        <p:spPr>
          <a:xfrm flipV="1">
            <a:off x="467544" y="908720"/>
            <a:ext cx="3816424" cy="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0"/>
          <p:cNvSpPr/>
          <p:nvPr/>
        </p:nvSpPr>
        <p:spPr>
          <a:xfrm rot="120000">
            <a:off x="1303390" y="6189694"/>
            <a:ext cx="7516489" cy="867930"/>
          </a:xfrm>
          <a:prstGeom prst="rect">
            <a:avLst/>
          </a:prstGeom>
        </p:spPr>
        <p:txBody>
          <a:bodyPr wrap="square">
            <a:spAutoFit/>
          </a:bodyPr>
          <a:lstStyle/>
          <a:p>
            <a:pPr indent="-342900">
              <a:lnSpc>
                <a:spcPct val="120000"/>
              </a:lnSpc>
              <a:spcBef>
                <a:spcPct val="20000"/>
              </a:spcBef>
              <a:defRPr/>
            </a:pPr>
            <a:r>
              <a:rPr lang="ru-RU" sz="1400" b="1" cap="all" dirty="0" smtClean="0">
                <a:solidFill>
                  <a:srgbClr val="002060"/>
                </a:solidFill>
                <a:latin typeface="Arial" panose="020B0604020202020204" pitchFamily="34" charset="0"/>
                <a:cs typeface="Arial" panose="020B0604020202020204" pitchFamily="34" charset="0"/>
              </a:rPr>
              <a:t>Проект программы: </a:t>
            </a:r>
          </a:p>
          <a:p>
            <a:r>
              <a:rPr lang="ru-RU" sz="1400" b="1" dirty="0" smtClean="0">
                <a:solidFill>
                  <a:srgbClr val="002060"/>
                </a:solidFill>
                <a:latin typeface="Arial" panose="020B0604020202020204" pitchFamily="34" charset="0"/>
                <a:cs typeface="Arial" panose="020B0604020202020204" pitchFamily="34" charset="0"/>
              </a:rPr>
              <a:t>«Студенческий интернациональный многопрофильный отряд»</a:t>
            </a:r>
            <a:endParaRPr lang="ru-RU" sz="1400" dirty="0" smtClean="0">
              <a:solidFill>
                <a:srgbClr val="002060"/>
              </a:solidFill>
              <a:latin typeface="Arial" panose="020B0604020202020204" pitchFamily="34" charset="0"/>
              <a:cs typeface="Arial" panose="020B0604020202020204" pitchFamily="34" charset="0"/>
            </a:endParaRPr>
          </a:p>
          <a:p>
            <a:pPr marL="342900" indent="-342900">
              <a:lnSpc>
                <a:spcPct val="120000"/>
              </a:lnSpc>
              <a:spcBef>
                <a:spcPct val="20000"/>
              </a:spcBef>
              <a:defRPr/>
            </a:pPr>
            <a:endParaRPr lang="ru-RU" sz="1400" b="1" cap="all" dirty="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983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Z:\!!!asuasu\F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 y="-37728"/>
            <a:ext cx="9145712" cy="6895728"/>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descr="IMG_5154.JPG"/>
          <p:cNvPicPr>
            <a:picLocks noChangeAspect="1"/>
          </p:cNvPicPr>
          <p:nvPr/>
        </p:nvPicPr>
        <p:blipFill>
          <a:blip r:embed="rId3" cstate="print"/>
          <a:stretch>
            <a:fillRect/>
          </a:stretch>
        </p:blipFill>
        <p:spPr>
          <a:xfrm rot="21277734">
            <a:off x="6156176" y="2961108"/>
            <a:ext cx="3638491" cy="2728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descr="dzOgrJlL5U0.jpg"/>
          <p:cNvPicPr>
            <a:picLocks noChangeAspect="1"/>
          </p:cNvPicPr>
          <p:nvPr/>
        </p:nvPicPr>
        <p:blipFill>
          <a:blip r:embed="rId4" cstate="print"/>
          <a:stretch>
            <a:fillRect/>
          </a:stretch>
        </p:blipFill>
        <p:spPr>
          <a:xfrm rot="21325997">
            <a:off x="-528068" y="3353976"/>
            <a:ext cx="3638491" cy="2424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395536" y="260648"/>
            <a:ext cx="2809167" cy="461665"/>
          </a:xfrm>
          <a:prstGeom prst="rect">
            <a:avLst/>
          </a:prstGeom>
          <a:noFill/>
        </p:spPr>
        <p:txBody>
          <a:bodyPr wrap="none" rtlCol="0">
            <a:spAutoFit/>
          </a:bodyPr>
          <a:lstStyle/>
          <a:p>
            <a:r>
              <a:rPr lang="ru-RU" sz="2400" b="1" dirty="0" smtClean="0">
                <a:solidFill>
                  <a:schemeClr val="tx2">
                    <a:lumMod val="75000"/>
                  </a:schemeClr>
                </a:solidFill>
              </a:rPr>
              <a:t>РАБОТА ОТРЯДА</a:t>
            </a:r>
            <a:endParaRPr lang="ru-RU" sz="2400" b="1" dirty="0">
              <a:solidFill>
                <a:schemeClr val="tx2">
                  <a:lumMod val="75000"/>
                </a:schemeClr>
              </a:solidFill>
            </a:endParaRPr>
          </a:p>
        </p:txBody>
      </p:sp>
      <p:pic>
        <p:nvPicPr>
          <p:cNvPr id="3076" name="Picture 4" descr="Z:\!!!asuasu\123123.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248" y="5433474"/>
            <a:ext cx="8745264" cy="14519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95536" y="893619"/>
            <a:ext cx="8496944" cy="1938992"/>
          </a:xfrm>
          <a:prstGeom prst="rect">
            <a:avLst/>
          </a:prstGeom>
        </p:spPr>
        <p:txBody>
          <a:bodyPr wrap="square">
            <a:spAutoFit/>
          </a:bodyPr>
          <a:lstStyle/>
          <a:p>
            <a:r>
              <a:rPr lang="ru-RU" dirty="0" smtClean="0">
                <a:solidFill>
                  <a:schemeClr val="tx2">
                    <a:lumMod val="75000"/>
                  </a:schemeClr>
                </a:solidFill>
                <a:latin typeface="Arial" panose="020B0604020202020204" pitchFamily="34" charset="0"/>
                <a:cs typeface="Arial" panose="020B0604020202020204" pitchFamily="34" charset="0"/>
              </a:rPr>
              <a:t>Первый выезд отряда был осуществлён 5-9 июня в </a:t>
            </a:r>
            <a:r>
              <a:rPr lang="ru-RU" dirty="0" err="1" smtClean="0">
                <a:solidFill>
                  <a:schemeClr val="tx2">
                    <a:lumMod val="75000"/>
                  </a:schemeClr>
                </a:solidFill>
                <a:latin typeface="Arial" panose="020B0604020202020204" pitchFamily="34" charset="0"/>
                <a:cs typeface="Arial" panose="020B0604020202020204" pitchFamily="34" charset="0"/>
              </a:rPr>
              <a:t>Краснощёковский</a:t>
            </a:r>
            <a:r>
              <a:rPr lang="ru-RU" dirty="0" smtClean="0">
                <a:solidFill>
                  <a:schemeClr val="tx2">
                    <a:lumMod val="75000"/>
                  </a:schemeClr>
                </a:solidFill>
                <a:latin typeface="Arial" panose="020B0604020202020204" pitchFamily="34" charset="0"/>
                <a:cs typeface="Arial" panose="020B0604020202020204" pitchFamily="34" charset="0"/>
              </a:rPr>
              <a:t> район с.Краснощёково. В течение нескольких дней отряд из 30 человек, работал на особо сложных участках населённого пункта. Собирали мусор, очищали дома и погреба от ила, восстанавливали заборы и т.д.</a:t>
            </a:r>
          </a:p>
          <a:p>
            <a:r>
              <a:rPr lang="ru-RU" sz="1600" dirty="0" smtClean="0">
                <a:solidFill>
                  <a:schemeClr val="tx2">
                    <a:lumMod val="75000"/>
                  </a:schemeClr>
                </a:solidFill>
                <a:latin typeface="Arial" panose="020B0604020202020204" pitchFamily="34" charset="0"/>
                <a:cs typeface="Arial" panose="020B0604020202020204" pitchFamily="34" charset="0"/>
              </a:rPr>
              <a:t>Через неделю «Инвар», был направлен в п.Затон Первомайского района, где в течение июня, вахтовым методом по несколько дней, помогали нуждающимся восстанавливать свои дворы и дома. </a:t>
            </a:r>
            <a:endParaRPr lang="ru-RU" sz="1600" dirty="0">
              <a:solidFill>
                <a:schemeClr val="tx2">
                  <a:lumMod val="75000"/>
                </a:schemeClr>
              </a:solidFill>
              <a:latin typeface="Arial" panose="020B0604020202020204" pitchFamily="34" charset="0"/>
              <a:cs typeface="Arial" panose="020B0604020202020204" pitchFamily="34" charset="0"/>
            </a:endParaRPr>
          </a:p>
        </p:txBody>
      </p:sp>
      <p:sp>
        <p:nvSpPr>
          <p:cNvPr id="12" name="Прямоугольник 11"/>
          <p:cNvSpPr/>
          <p:nvPr/>
        </p:nvSpPr>
        <p:spPr>
          <a:xfrm>
            <a:off x="467544" y="790993"/>
            <a:ext cx="7848872" cy="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descr="DSCyT0hxVqs.jpg"/>
          <p:cNvPicPr>
            <a:picLocks noChangeAspect="1"/>
          </p:cNvPicPr>
          <p:nvPr/>
        </p:nvPicPr>
        <p:blipFill>
          <a:blip r:embed="rId6" cstate="print"/>
          <a:stretch>
            <a:fillRect/>
          </a:stretch>
        </p:blipFill>
        <p:spPr>
          <a:xfrm rot="563406">
            <a:off x="2572736" y="3113186"/>
            <a:ext cx="3638491" cy="2424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Прямоугольник 10"/>
          <p:cNvSpPr/>
          <p:nvPr/>
        </p:nvSpPr>
        <p:spPr>
          <a:xfrm rot="120000">
            <a:off x="1303390" y="6189694"/>
            <a:ext cx="7516489" cy="867930"/>
          </a:xfrm>
          <a:prstGeom prst="rect">
            <a:avLst/>
          </a:prstGeom>
        </p:spPr>
        <p:txBody>
          <a:bodyPr wrap="square">
            <a:spAutoFit/>
          </a:bodyPr>
          <a:lstStyle/>
          <a:p>
            <a:pPr indent="-342900">
              <a:lnSpc>
                <a:spcPct val="120000"/>
              </a:lnSpc>
              <a:spcBef>
                <a:spcPct val="20000"/>
              </a:spcBef>
              <a:defRPr/>
            </a:pPr>
            <a:r>
              <a:rPr lang="ru-RU" sz="1400" b="1" cap="all" dirty="0" smtClean="0">
                <a:solidFill>
                  <a:srgbClr val="002060"/>
                </a:solidFill>
                <a:latin typeface="Arial" panose="020B0604020202020204" pitchFamily="34" charset="0"/>
                <a:cs typeface="Arial" panose="020B0604020202020204" pitchFamily="34" charset="0"/>
              </a:rPr>
              <a:t>Проект программы: </a:t>
            </a:r>
          </a:p>
          <a:p>
            <a:r>
              <a:rPr lang="ru-RU" sz="1400" b="1" dirty="0" smtClean="0">
                <a:solidFill>
                  <a:srgbClr val="002060"/>
                </a:solidFill>
                <a:latin typeface="Arial" panose="020B0604020202020204" pitchFamily="34" charset="0"/>
                <a:cs typeface="Arial" panose="020B0604020202020204" pitchFamily="34" charset="0"/>
              </a:rPr>
              <a:t>«Студенческий интернациональный многопрофильный отряд»</a:t>
            </a:r>
            <a:endParaRPr lang="ru-RU" sz="1400" dirty="0" smtClean="0">
              <a:solidFill>
                <a:srgbClr val="002060"/>
              </a:solidFill>
              <a:latin typeface="Arial" panose="020B0604020202020204" pitchFamily="34" charset="0"/>
              <a:cs typeface="Arial" panose="020B0604020202020204" pitchFamily="34" charset="0"/>
            </a:endParaRPr>
          </a:p>
          <a:p>
            <a:pPr marL="342900" indent="-342900">
              <a:lnSpc>
                <a:spcPct val="120000"/>
              </a:lnSpc>
              <a:spcBef>
                <a:spcPct val="20000"/>
              </a:spcBef>
              <a:defRPr/>
            </a:pPr>
            <a:endParaRPr lang="ru-RU" sz="1400" b="1" cap="all" dirty="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9837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Z:\!!!asuasu\F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 y="-37728"/>
            <a:ext cx="9145712" cy="6895728"/>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descr="IMG_5198.JPG"/>
          <p:cNvPicPr>
            <a:picLocks noChangeAspect="1"/>
          </p:cNvPicPr>
          <p:nvPr/>
        </p:nvPicPr>
        <p:blipFill>
          <a:blip r:embed="rId3" cstate="print"/>
          <a:stretch>
            <a:fillRect/>
          </a:stretch>
        </p:blipFill>
        <p:spPr>
          <a:xfrm rot="21212192">
            <a:off x="5358014" y="3425758"/>
            <a:ext cx="3533741" cy="2650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395536" y="260648"/>
            <a:ext cx="3660682" cy="461665"/>
          </a:xfrm>
          <a:prstGeom prst="rect">
            <a:avLst/>
          </a:prstGeom>
          <a:noFill/>
        </p:spPr>
        <p:txBody>
          <a:bodyPr wrap="none" rtlCol="0">
            <a:spAutoFit/>
          </a:bodyPr>
          <a:lstStyle/>
          <a:p>
            <a:r>
              <a:rPr lang="ru-RU" sz="2400" b="1" dirty="0" smtClean="0">
                <a:solidFill>
                  <a:schemeClr val="tx2">
                    <a:lumMod val="75000"/>
                  </a:schemeClr>
                </a:solidFill>
              </a:rPr>
              <a:t>РЕЗУЛЬТАТЫ РАБОТЫ</a:t>
            </a:r>
            <a:endParaRPr lang="ru-RU" sz="2400" b="1" dirty="0">
              <a:solidFill>
                <a:schemeClr val="tx2">
                  <a:lumMod val="75000"/>
                </a:schemeClr>
              </a:solidFill>
            </a:endParaRPr>
          </a:p>
        </p:txBody>
      </p:sp>
      <p:sp>
        <p:nvSpPr>
          <p:cNvPr id="7" name="Прямоугольник 10"/>
          <p:cNvSpPr/>
          <p:nvPr/>
        </p:nvSpPr>
        <p:spPr>
          <a:xfrm rot="120000">
            <a:off x="1303390" y="6208160"/>
            <a:ext cx="7516489" cy="830997"/>
          </a:xfrm>
          <a:prstGeom prst="rect">
            <a:avLst/>
          </a:prstGeom>
        </p:spPr>
        <p:txBody>
          <a:bodyPr wrap="square">
            <a:spAutoFit/>
          </a:bodyPr>
          <a:lstStyle/>
          <a:p>
            <a:pPr indent="-342900">
              <a:lnSpc>
                <a:spcPct val="120000"/>
              </a:lnSpc>
              <a:spcBef>
                <a:spcPct val="20000"/>
              </a:spcBef>
              <a:defRPr/>
            </a:pPr>
            <a:r>
              <a:rPr lang="ru-RU" sz="1200" b="1" cap="all" dirty="0" smtClean="0">
                <a:solidFill>
                  <a:srgbClr val="002060"/>
                </a:solidFill>
                <a:latin typeface="Calibri" pitchFamily="34" charset="0"/>
              </a:rPr>
              <a:t>Проект программы: </a:t>
            </a:r>
          </a:p>
          <a:p>
            <a:r>
              <a:rPr lang="ru-RU" sz="1400" b="1" dirty="0" smtClean="0">
                <a:solidFill>
                  <a:schemeClr val="accent5"/>
                </a:solidFill>
              </a:rPr>
              <a:t>«Студенческий интернациональный многопрофильный отряд»</a:t>
            </a:r>
            <a:endParaRPr lang="ru-RU" sz="1400" dirty="0" smtClean="0">
              <a:solidFill>
                <a:schemeClr val="accent5"/>
              </a:solidFill>
            </a:endParaRPr>
          </a:p>
          <a:p>
            <a:pPr marL="342900" indent="-342900">
              <a:lnSpc>
                <a:spcPct val="120000"/>
              </a:lnSpc>
              <a:spcBef>
                <a:spcPct val="20000"/>
              </a:spcBef>
              <a:defRPr/>
            </a:pPr>
            <a:endParaRPr lang="ru-RU" sz="1400" b="1" cap="all" dirty="0">
              <a:solidFill>
                <a:srgbClr val="002060"/>
              </a:solidFill>
              <a:latin typeface="Calibri" pitchFamily="34" charset="0"/>
            </a:endParaRPr>
          </a:p>
        </p:txBody>
      </p:sp>
      <p:pic>
        <p:nvPicPr>
          <p:cNvPr id="3076" name="Picture 4" descr="Z:\!!!asuasu\123123.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48" y="5433474"/>
            <a:ext cx="8745264" cy="14519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95536" y="836712"/>
            <a:ext cx="8280920" cy="923330"/>
          </a:xfrm>
          <a:prstGeom prst="rect">
            <a:avLst/>
          </a:prstGeom>
        </p:spPr>
        <p:txBody>
          <a:bodyPr wrap="square">
            <a:spAutoFit/>
          </a:bodyPr>
          <a:lstStyle/>
          <a:p>
            <a:r>
              <a:rPr lang="ru-RU" dirty="0" smtClean="0">
                <a:solidFill>
                  <a:srgbClr val="002060"/>
                </a:solidFill>
                <a:latin typeface="Arial" panose="020B0604020202020204" pitchFamily="34" charset="0"/>
                <a:cs typeface="Arial" panose="020B0604020202020204" pitchFamily="34" charset="0"/>
              </a:rPr>
              <a:t>В течение июля-августа отряд работал на постоянной основе в с.Талица Советского района, с.Красный Партизан Чарышского района, с. </a:t>
            </a:r>
            <a:r>
              <a:rPr lang="ru-RU" dirty="0" err="1" smtClean="0">
                <a:solidFill>
                  <a:srgbClr val="002060"/>
                </a:solidFill>
                <a:latin typeface="Arial" panose="020B0604020202020204" pitchFamily="34" charset="0"/>
                <a:cs typeface="Arial" panose="020B0604020202020204" pitchFamily="34" charset="0"/>
              </a:rPr>
              <a:t>Чеканиха</a:t>
            </a:r>
            <a:r>
              <a:rPr lang="ru-RU" dirty="0" smtClean="0">
                <a:solidFill>
                  <a:srgbClr val="002060"/>
                </a:solidFill>
                <a:latin typeface="Arial" panose="020B0604020202020204" pitchFamily="34" charset="0"/>
                <a:cs typeface="Arial" panose="020B0604020202020204" pitchFamily="34" charset="0"/>
              </a:rPr>
              <a:t> </a:t>
            </a:r>
            <a:r>
              <a:rPr lang="ru-RU" dirty="0" err="1" smtClean="0">
                <a:solidFill>
                  <a:srgbClr val="002060"/>
                </a:solidFill>
                <a:latin typeface="Arial" panose="020B0604020202020204" pitchFamily="34" charset="0"/>
                <a:cs typeface="Arial" panose="020B0604020202020204" pitchFamily="34" charset="0"/>
              </a:rPr>
              <a:t>Усть-Пристаньского</a:t>
            </a:r>
            <a:r>
              <a:rPr lang="ru-RU" dirty="0" smtClean="0">
                <a:solidFill>
                  <a:srgbClr val="002060"/>
                </a:solidFill>
                <a:latin typeface="Arial" panose="020B0604020202020204" pitchFamily="34" charset="0"/>
                <a:cs typeface="Arial" panose="020B0604020202020204" pitchFamily="34" charset="0"/>
              </a:rPr>
              <a:t> района.</a:t>
            </a:r>
          </a:p>
        </p:txBody>
      </p:sp>
      <p:sp>
        <p:nvSpPr>
          <p:cNvPr id="12" name="Rectangle 7"/>
          <p:cNvSpPr/>
          <p:nvPr/>
        </p:nvSpPr>
        <p:spPr>
          <a:xfrm>
            <a:off x="395536" y="1772816"/>
            <a:ext cx="4107296" cy="3539430"/>
          </a:xfrm>
          <a:prstGeom prst="rect">
            <a:avLst/>
          </a:prstGeom>
        </p:spPr>
        <p:txBody>
          <a:bodyPr wrap="square">
            <a:spAutoFit/>
          </a:bodyPr>
          <a:lstStyle/>
          <a:p>
            <a:r>
              <a:rPr lang="ru-RU" sz="1400" dirty="0">
                <a:solidFill>
                  <a:srgbClr val="002060"/>
                </a:solidFill>
                <a:latin typeface="Arial" panose="020B0604020202020204" pitchFamily="34" charset="0"/>
                <a:cs typeface="Arial" panose="020B0604020202020204" pitchFamily="34" charset="0"/>
              </a:rPr>
              <a:t>За это время были отремонтированы 51 частный дом, 3 школы, 2 медицинских пункта, детский сад, с/х двор, дом культуры, здание администрации. Помимо ремонта зданий отряд спиливал деревья; готовил дрова; косил траву (около 3230 </a:t>
            </a:r>
            <a:r>
              <a:rPr lang="ru-RU" sz="1400" dirty="0" err="1">
                <a:solidFill>
                  <a:srgbClr val="002060"/>
                </a:solidFill>
                <a:latin typeface="Arial" panose="020B0604020202020204" pitchFamily="34" charset="0"/>
                <a:cs typeface="Arial" panose="020B0604020202020204" pitchFamily="34" charset="0"/>
              </a:rPr>
              <a:t>кв.метров</a:t>
            </a:r>
            <a:r>
              <a:rPr lang="ru-RU" sz="1400" dirty="0">
                <a:solidFill>
                  <a:srgbClr val="002060"/>
                </a:solidFill>
                <a:latin typeface="Arial" panose="020B0604020202020204" pitchFamily="34" charset="0"/>
                <a:cs typeface="Arial" panose="020B0604020202020204" pitchFamily="34" charset="0"/>
              </a:rPr>
              <a:t>); утилизировал мусор (450куб.метров); восстанавливал заборы (530 метров) и строил новые (420 метров); занимался побелкой стен (524 квадратных метра); производил земельные работы (97 кубических метров). 3500 квадратных метра территории очищено от ила; укреплено 30 метров береговой линии, установлено 35 метров моста; 640 квадратных метров покрашено, восстановлен пол и заменены окна в частном доме.</a:t>
            </a:r>
          </a:p>
        </p:txBody>
      </p:sp>
      <p:sp>
        <p:nvSpPr>
          <p:cNvPr id="14" name="Прямоугольник 13"/>
          <p:cNvSpPr/>
          <p:nvPr/>
        </p:nvSpPr>
        <p:spPr>
          <a:xfrm>
            <a:off x="467544" y="790993"/>
            <a:ext cx="7848872" cy="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descr="8vKJ0v1qNus.jpg"/>
          <p:cNvPicPr>
            <a:picLocks noChangeAspect="1"/>
          </p:cNvPicPr>
          <p:nvPr/>
        </p:nvPicPr>
        <p:blipFill rotWithShape="1">
          <a:blip r:embed="rId5"/>
          <a:srcRect b="9385"/>
          <a:stretch/>
        </p:blipFill>
        <p:spPr>
          <a:xfrm rot="190373">
            <a:off x="4765538" y="1616088"/>
            <a:ext cx="3456384" cy="2349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Прямоугольник 10"/>
          <p:cNvSpPr/>
          <p:nvPr/>
        </p:nvSpPr>
        <p:spPr>
          <a:xfrm rot="120000">
            <a:off x="1303390" y="6189694"/>
            <a:ext cx="7516489" cy="867930"/>
          </a:xfrm>
          <a:prstGeom prst="rect">
            <a:avLst/>
          </a:prstGeom>
        </p:spPr>
        <p:txBody>
          <a:bodyPr wrap="square">
            <a:spAutoFit/>
          </a:bodyPr>
          <a:lstStyle/>
          <a:p>
            <a:pPr indent="-342900">
              <a:lnSpc>
                <a:spcPct val="120000"/>
              </a:lnSpc>
              <a:spcBef>
                <a:spcPct val="20000"/>
              </a:spcBef>
              <a:defRPr/>
            </a:pPr>
            <a:r>
              <a:rPr lang="ru-RU" sz="1400" b="1" cap="all" dirty="0" smtClean="0">
                <a:solidFill>
                  <a:srgbClr val="002060"/>
                </a:solidFill>
                <a:latin typeface="Arial" panose="020B0604020202020204" pitchFamily="34" charset="0"/>
                <a:cs typeface="Arial" panose="020B0604020202020204" pitchFamily="34" charset="0"/>
              </a:rPr>
              <a:t>Проект программы: </a:t>
            </a:r>
          </a:p>
          <a:p>
            <a:r>
              <a:rPr lang="ru-RU" sz="1400" b="1" dirty="0" smtClean="0">
                <a:solidFill>
                  <a:srgbClr val="002060"/>
                </a:solidFill>
                <a:latin typeface="Arial" panose="020B0604020202020204" pitchFamily="34" charset="0"/>
                <a:cs typeface="Arial" panose="020B0604020202020204" pitchFamily="34" charset="0"/>
              </a:rPr>
              <a:t>«Студенческий интернациональный многопрофильный отряд»</a:t>
            </a:r>
            <a:endParaRPr lang="ru-RU" sz="1400" dirty="0" smtClean="0">
              <a:solidFill>
                <a:srgbClr val="002060"/>
              </a:solidFill>
              <a:latin typeface="Arial" panose="020B0604020202020204" pitchFamily="34" charset="0"/>
              <a:cs typeface="Arial" panose="020B0604020202020204" pitchFamily="34" charset="0"/>
            </a:endParaRPr>
          </a:p>
          <a:p>
            <a:pPr marL="342900" indent="-342900">
              <a:lnSpc>
                <a:spcPct val="120000"/>
              </a:lnSpc>
              <a:spcBef>
                <a:spcPct val="20000"/>
              </a:spcBef>
              <a:defRPr/>
            </a:pPr>
            <a:endParaRPr lang="ru-RU" sz="1400" b="1" cap="all" dirty="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983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3320</TotalTime>
  <Words>779</Words>
  <Application>Microsoft Office PowerPoint</Application>
  <PresentationFormat>Экран (4:3)</PresentationFormat>
  <Paragraphs>54</Paragraphs>
  <Slides>10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dom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Pavel</dc:creator>
  <cp:lastModifiedBy>Владелец</cp:lastModifiedBy>
  <cp:revision>132</cp:revision>
  <cp:lastPrinted>2012-11-13T09:56:18Z</cp:lastPrinted>
  <dcterms:created xsi:type="dcterms:W3CDTF">2012-06-15T02:42:33Z</dcterms:created>
  <dcterms:modified xsi:type="dcterms:W3CDTF">2015-01-30T14:40:42Z</dcterms:modified>
</cp:coreProperties>
</file>