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3" r:id="rId2"/>
    <p:sldId id="306" r:id="rId3"/>
    <p:sldId id="307" r:id="rId4"/>
    <p:sldId id="284" r:id="rId5"/>
    <p:sldId id="314" r:id="rId6"/>
    <p:sldId id="309" r:id="rId7"/>
    <p:sldId id="311" r:id="rId8"/>
    <p:sldId id="310" r:id="rId9"/>
    <p:sldId id="308" r:id="rId10"/>
    <p:sldId id="318" r:id="rId11"/>
    <p:sldId id="319" r:id="rId12"/>
    <p:sldId id="320" r:id="rId13"/>
    <p:sldId id="321" r:id="rId14"/>
    <p:sldId id="315" r:id="rId15"/>
    <p:sldId id="317" r:id="rId16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91" autoAdjust="0"/>
  </p:normalViewPr>
  <p:slideViewPr>
    <p:cSldViewPr>
      <p:cViewPr>
        <p:scale>
          <a:sx n="66" d="100"/>
          <a:sy n="66" d="100"/>
        </p:scale>
        <p:origin x="-1930" y="-4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11.07.2015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11.07.2015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6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11.07.2015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2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8986"/>
            <a:ext cx="9505056" cy="73444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629" y="253097"/>
            <a:ext cx="9268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1F497D"/>
                </a:solidFill>
                <a:latin typeface="Calibri" pitchFamily="34" charset="0"/>
              </a:rPr>
              <a:t>Открытый диалог с председателем избирательной комиссии алтайского края </a:t>
            </a:r>
            <a:r>
              <a:rPr lang="ru-RU" sz="3000" b="1" dirty="0" err="1" smtClean="0">
                <a:solidFill>
                  <a:srgbClr val="1F497D"/>
                </a:solidFill>
                <a:latin typeface="Calibri" pitchFamily="34" charset="0"/>
              </a:rPr>
              <a:t>и.Л</a:t>
            </a:r>
            <a:r>
              <a:rPr lang="ru-RU" sz="3000" b="1" dirty="0" smtClean="0">
                <a:solidFill>
                  <a:srgbClr val="1F497D"/>
                </a:solidFill>
                <a:latin typeface="Calibri" pitchFamily="34" charset="0"/>
              </a:rPr>
              <a:t>. Акимовой</a:t>
            </a:r>
            <a:endParaRPr lang="ru-RU" sz="30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365736"/>
            <a:ext cx="4827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Встреча участников акции с председателем Избирательной комиссии Алтайского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края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Ириной Леонидовной Акимовой на окружной правовой школе в г. Змеиногорск </a:t>
            </a:r>
            <a:endParaRPr lang="ru-RU" sz="20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 </a:t>
            </a:r>
            <a:endParaRPr lang="ru-RU" sz="1050" b="1" cap="all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" name="Рисунок 9" descr="DSC_0828.JPG"/>
          <p:cNvPicPr>
            <a:picLocks noChangeAspect="1"/>
          </p:cNvPicPr>
          <p:nvPr/>
        </p:nvPicPr>
        <p:blipFill>
          <a:blip r:embed="rId4" cstate="print"/>
          <a:srcRect t="21840" r="18126"/>
          <a:stretch>
            <a:fillRect/>
          </a:stretch>
        </p:blipFill>
        <p:spPr>
          <a:xfrm>
            <a:off x="628428" y="2996953"/>
            <a:ext cx="4380331" cy="279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_0790.JPG"/>
          <p:cNvPicPr>
            <a:picLocks noChangeAspect="1"/>
          </p:cNvPicPr>
          <p:nvPr/>
        </p:nvPicPr>
        <p:blipFill>
          <a:blip r:embed="rId5" cstate="print"/>
          <a:srcRect l="25102" t="9375" r="9542" b="29167"/>
          <a:stretch>
            <a:fillRect/>
          </a:stretch>
        </p:blipFill>
        <p:spPr>
          <a:xfrm>
            <a:off x="5357817" y="1285860"/>
            <a:ext cx="3210787" cy="451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5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84542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1F497D"/>
                </a:solidFill>
                <a:latin typeface="Calibri" pitchFamily="34" charset="0"/>
              </a:rPr>
              <a:t>Открытый диалог с уполномоченным по правам человека В алтайском крае Б.В. Лариным</a:t>
            </a:r>
            <a:endParaRPr lang="ru-RU" sz="30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4646" y="1221720"/>
            <a:ext cx="49631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Встреча участников акции с Уполномоченным по правам человека в Алтайском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крае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Борисом Владимировичем Лариным на окружной правовой школе в </a:t>
            </a:r>
            <a:r>
              <a:rPr lang="ru-RU" sz="2000" dirty="0" err="1" smtClean="0">
                <a:solidFill>
                  <a:srgbClr val="1F497D"/>
                </a:solidFill>
                <a:latin typeface="+mn-lt"/>
              </a:rPr>
              <a:t>г.Заринск</a:t>
            </a:r>
            <a:endParaRPr lang="ru-RU" sz="20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 </a:t>
            </a:r>
            <a:endParaRPr lang="ru-RU" sz="1050" b="1" cap="all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7" name="Рисунок 6" descr="DSC02755.JPG"/>
          <p:cNvPicPr>
            <a:picLocks noChangeAspect="1"/>
          </p:cNvPicPr>
          <p:nvPr/>
        </p:nvPicPr>
        <p:blipFill>
          <a:blip r:embed="rId4" cstate="print"/>
          <a:srcRect t="8163" r="4000"/>
          <a:stretch>
            <a:fillRect/>
          </a:stretch>
        </p:blipFill>
        <p:spPr>
          <a:xfrm>
            <a:off x="683568" y="2964384"/>
            <a:ext cx="4361138" cy="276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2749.JPG"/>
          <p:cNvPicPr>
            <a:picLocks noChangeAspect="1"/>
          </p:cNvPicPr>
          <p:nvPr/>
        </p:nvPicPr>
        <p:blipFill>
          <a:blip r:embed="rId5" cstate="print"/>
          <a:srcRect l="10826" t="1651" r="28644" b="44607"/>
          <a:stretch>
            <a:fillRect/>
          </a:stretch>
        </p:blipFill>
        <p:spPr>
          <a:xfrm>
            <a:off x="5357817" y="1142984"/>
            <a:ext cx="3431205" cy="459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5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84542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1F497D"/>
                </a:solidFill>
                <a:latin typeface="Calibri" pitchFamily="34" charset="0"/>
              </a:rPr>
              <a:t>Открытый диалог с уполномоченным по защите прав предпринимателей в алтайском крае </a:t>
            </a:r>
            <a:r>
              <a:rPr lang="ru-RU" sz="3000" b="1" dirty="0" err="1" smtClean="0">
                <a:solidFill>
                  <a:srgbClr val="1F497D"/>
                </a:solidFill>
                <a:latin typeface="Calibri" pitchFamily="34" charset="0"/>
              </a:rPr>
              <a:t>П.А.Нестеровым</a:t>
            </a:r>
            <a:endParaRPr lang="ru-RU" sz="30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103" y="1628800"/>
            <a:ext cx="4899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Встреча участников акции с Уполномоченным по защите прав предпринимателей в Алтайском крае на окружной правовой школе в с. Смоленское</a:t>
            </a:r>
            <a:endParaRPr lang="ru-RU" sz="20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Проект 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1" name="Рисунок 10" descr="DSC_0417.JPG"/>
          <p:cNvPicPr>
            <a:picLocks noChangeAspect="1"/>
          </p:cNvPicPr>
          <p:nvPr/>
        </p:nvPicPr>
        <p:blipFill>
          <a:blip r:embed="rId4" cstate="print"/>
          <a:srcRect l="23731" t="28993" r="3906"/>
          <a:stretch>
            <a:fillRect/>
          </a:stretch>
        </p:blipFill>
        <p:spPr>
          <a:xfrm>
            <a:off x="688178" y="2952239"/>
            <a:ext cx="4232382" cy="278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_0425.JPG"/>
          <p:cNvPicPr>
            <a:picLocks noChangeAspect="1"/>
          </p:cNvPicPr>
          <p:nvPr/>
        </p:nvPicPr>
        <p:blipFill>
          <a:blip r:embed="rId5" cstate="print"/>
          <a:srcRect l="27344" t="13821" r="23437"/>
          <a:stretch>
            <a:fillRect/>
          </a:stretch>
        </p:blipFill>
        <p:spPr>
          <a:xfrm>
            <a:off x="5123279" y="1230952"/>
            <a:ext cx="3841209" cy="450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1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84542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1F497D"/>
                </a:solidFill>
                <a:latin typeface="Calibri" pitchFamily="34" charset="0"/>
              </a:rPr>
              <a:t>Открытый диалог с уполномоченным при губернаторе алтайского края по правам ребенка О.А. Казанцевой</a:t>
            </a:r>
            <a:endParaRPr lang="ru-RU" sz="30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213" y="1650363"/>
            <a:ext cx="4922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Встреча участников акции с Уполномоченным при Губернаторе Алтайского крае по правам ребенка </a:t>
            </a:r>
            <a:r>
              <a:rPr lang="ru-RU" sz="2000" dirty="0" err="1" smtClean="0">
                <a:solidFill>
                  <a:srgbClr val="1F497D"/>
                </a:solidFill>
                <a:latin typeface="+mn-lt"/>
              </a:rPr>
              <a:t>О.А.Казанцевой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в с. Целинное</a:t>
            </a:r>
            <a:endParaRPr lang="ru-RU" sz="20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программы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7" name="Рисунок 6" descr="DSC_0171.JPG"/>
          <p:cNvPicPr>
            <a:picLocks noChangeAspect="1"/>
          </p:cNvPicPr>
          <p:nvPr/>
        </p:nvPicPr>
        <p:blipFill rotWithShape="1">
          <a:blip r:embed="rId4" cstate="print"/>
          <a:srcRect l="47221" r="-47221"/>
          <a:stretch/>
        </p:blipFill>
        <p:spPr>
          <a:xfrm flipH="1">
            <a:off x="2376111" y="1384158"/>
            <a:ext cx="6300345" cy="445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180.JPG"/>
          <p:cNvPicPr>
            <a:picLocks noChangeAspect="1"/>
          </p:cNvPicPr>
          <p:nvPr/>
        </p:nvPicPr>
        <p:blipFill>
          <a:blip r:embed="rId5" cstate="print"/>
          <a:srcRect l="9375" t="9153" r="3906" b="983"/>
          <a:stretch>
            <a:fillRect/>
          </a:stretch>
        </p:blipFill>
        <p:spPr>
          <a:xfrm>
            <a:off x="827584" y="3010208"/>
            <a:ext cx="4075386" cy="282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1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82714"/>
            <a:ext cx="5673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cap="all" dirty="0" smtClean="0">
                <a:solidFill>
                  <a:schemeClr val="tx2"/>
                </a:solidFill>
                <a:latin typeface="Calibri" pitchFamily="34" charset="0"/>
              </a:rPr>
              <a:t>Итоги семинара-практикума</a:t>
            </a:r>
            <a:endParaRPr lang="ru-RU" sz="3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836712"/>
            <a:ext cx="65527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Участники окружных правовых школ отметили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,          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что получили дополнительные знания для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   реализации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своих </a:t>
            </a:r>
            <a:r>
              <a:rPr lang="ru-RU" sz="2000" dirty="0" err="1" smtClean="0">
                <a:solidFill>
                  <a:schemeClr val="tx2"/>
                </a:solidFill>
                <a:latin typeface="+mn-lt"/>
              </a:rPr>
              <a:t>гражд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прав и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обязанностей</a:t>
            </a:r>
            <a:endParaRPr lang="ru-RU" sz="20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Законотворческое направление позволило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            учесть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мнение молодежи при подготовке законотворческих инициатив. 3 инициативы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             были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переданы в профильные комитеты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       Алтайского 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краевого Законодательного Собрания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Граждане получившие бесплатные юридические услуги в рамках акции смогли восстановить нарушенные права и отметили необходимость проведения данной работы на территории Алтайского края.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Студенты принимавшие участие в организации акции получили дополнительные практические навыки в сфере юриспруденции</a:t>
            </a:r>
            <a:endParaRPr lang="ru-RU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программы: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0" name="Рисунок 9" descr="DSC_04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9964">
            <a:off x="5655916" y="981599"/>
            <a:ext cx="3528427" cy="236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1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DSC02679.JPG"/>
          <p:cNvPicPr>
            <a:picLocks noChangeAspect="1"/>
          </p:cNvPicPr>
          <p:nvPr/>
        </p:nvPicPr>
        <p:blipFill>
          <a:blip r:embed="rId2" cstate="print"/>
          <a:srcRect l="24903" r="7812" b="8799"/>
          <a:stretch>
            <a:fillRect/>
          </a:stretch>
        </p:blipFill>
        <p:spPr>
          <a:xfrm>
            <a:off x="0" y="2428868"/>
            <a:ext cx="2786050" cy="250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DSC02655.JPG"/>
          <p:cNvPicPr>
            <a:picLocks noChangeAspect="1"/>
          </p:cNvPicPr>
          <p:nvPr/>
        </p:nvPicPr>
        <p:blipFill>
          <a:blip r:embed="rId3" cstate="print"/>
          <a:srcRect l="12703" t="7627" r="26097" b="8472"/>
          <a:stretch>
            <a:fillRect/>
          </a:stretch>
        </p:blipFill>
        <p:spPr>
          <a:xfrm>
            <a:off x="5357818" y="1785926"/>
            <a:ext cx="378618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_0830.JPG"/>
          <p:cNvPicPr>
            <a:picLocks noChangeAspect="1"/>
          </p:cNvPicPr>
          <p:nvPr/>
        </p:nvPicPr>
        <p:blipFill>
          <a:blip r:embed="rId4" cstate="print"/>
          <a:srcRect r="5788"/>
          <a:stretch>
            <a:fillRect/>
          </a:stretch>
        </p:blipFill>
        <p:spPr>
          <a:xfrm>
            <a:off x="6143636" y="0"/>
            <a:ext cx="3000364" cy="213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-wJwNQF1lMo(1).jpg"/>
          <p:cNvPicPr>
            <a:picLocks noChangeAspect="1"/>
          </p:cNvPicPr>
          <p:nvPr/>
        </p:nvPicPr>
        <p:blipFill>
          <a:blip r:embed="rId5"/>
          <a:srcRect t="-7719" r="-14161" b="20241"/>
          <a:stretch>
            <a:fillRect/>
          </a:stretch>
        </p:blipFill>
        <p:spPr>
          <a:xfrm>
            <a:off x="0" y="4000504"/>
            <a:ext cx="563096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_05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5" y="4214819"/>
            <a:ext cx="435768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DSC_12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1736" y="1928802"/>
            <a:ext cx="4214810" cy="282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_0712.JPG"/>
          <p:cNvPicPr>
            <a:picLocks noChangeAspect="1"/>
          </p:cNvPicPr>
          <p:nvPr/>
        </p:nvPicPr>
        <p:blipFill>
          <a:blip r:embed="rId8" cstate="print"/>
          <a:srcRect t="7530"/>
          <a:stretch>
            <a:fillRect/>
          </a:stretch>
        </p:blipFill>
        <p:spPr>
          <a:xfrm>
            <a:off x="0" y="0"/>
            <a:ext cx="4251852" cy="263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TiNuHN9pQnQ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488" y="0"/>
            <a:ext cx="3692524" cy="244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8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4080787" y="1867421"/>
            <a:ext cx="5069737" cy="24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000" kern="0" dirty="0">
                <a:solidFill>
                  <a:srgbClr val="002060"/>
                </a:solidFill>
                <a:latin typeface="Calibri" pitchFamily="34" charset="0"/>
              </a:rPr>
              <a:t>Проект программы</a:t>
            </a: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endParaRPr lang="ru-RU" sz="2000" kern="0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000" b="1" kern="0" dirty="0">
                <a:solidFill>
                  <a:srgbClr val="002060"/>
                </a:solidFill>
                <a:latin typeface="Calibri" pitchFamily="34" charset="0"/>
              </a:rPr>
              <a:t>Р</a:t>
            </a:r>
            <a:r>
              <a:rPr lang="ru-RU" sz="3000" b="1" kern="0" dirty="0" smtClean="0">
                <a:solidFill>
                  <a:srgbClr val="002060"/>
                </a:solidFill>
                <a:latin typeface="Calibri" pitchFamily="34" charset="0"/>
              </a:rPr>
              <a:t>егиональная </a:t>
            </a:r>
            <a:endParaRPr lang="ru-RU" sz="3000" b="1" kern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000" b="1" kern="0" dirty="0" smtClean="0">
                <a:solidFill>
                  <a:srgbClr val="002060"/>
                </a:solidFill>
                <a:latin typeface="Calibri" pitchFamily="34" charset="0"/>
              </a:rPr>
              <a:t>гражданско-правовая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000" b="1" kern="0" dirty="0" smtClean="0">
                <a:solidFill>
                  <a:srgbClr val="002060"/>
                </a:solidFill>
                <a:latin typeface="Calibri" pitchFamily="34" charset="0"/>
              </a:rPr>
              <a:t>акция </a:t>
            </a:r>
            <a:r>
              <a:rPr lang="ru-RU" sz="3000" b="1" kern="0" dirty="0" smtClean="0">
                <a:solidFill>
                  <a:srgbClr val="002060"/>
                </a:solidFill>
                <a:latin typeface="Calibri" pitchFamily="34" charset="0"/>
              </a:rPr>
              <a:t>«Юристы-населению»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 rot="232310">
            <a:off x="4037505" y="3895609"/>
            <a:ext cx="5143919" cy="116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Руководители </a:t>
            </a: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проекта: </a:t>
            </a: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Нефедова Лилия, Голобородько </a:t>
            </a: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Денис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Куратор </a:t>
            </a:r>
            <a:r>
              <a:rPr lang="ru-RU" sz="2000" kern="0" dirty="0">
                <a:solidFill>
                  <a:srgbClr val="002060"/>
                </a:solidFill>
                <a:latin typeface="Calibri" pitchFamily="34" charset="0"/>
              </a:rPr>
              <a:t>проекта: </a:t>
            </a:r>
            <a:r>
              <a:rPr lang="ru-RU" sz="2000" kern="0" dirty="0" smtClean="0">
                <a:solidFill>
                  <a:srgbClr val="002060"/>
                </a:solidFill>
                <a:latin typeface="Calibri" pitchFamily="34" charset="0"/>
              </a:rPr>
              <a:t>Целевич Антон</a:t>
            </a:r>
            <a:endParaRPr lang="ru-RU" sz="2000" kern="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1442753">
            <a:off x="313110" y="4550019"/>
            <a:ext cx="3752389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tx2"/>
                </a:solidFill>
              </a:rPr>
              <a:t>*Мероприятие при </a:t>
            </a:r>
            <a:r>
              <a:rPr lang="ru-RU" sz="1200" b="1" dirty="0">
                <a:solidFill>
                  <a:schemeClr val="tx2"/>
                </a:solidFill>
              </a:rPr>
              <a:t>поддержке </a:t>
            </a:r>
            <a:r>
              <a:rPr lang="ru-RU" sz="1200" b="1" dirty="0" smtClean="0">
                <a:solidFill>
                  <a:schemeClr val="tx2"/>
                </a:solidFill>
              </a:rPr>
              <a:t>Алтайского краевого Законодательного Собрания, Избирательной комиссии Алтайского края, Уполномоченного по правам человека в Алтайском крае, Уполномоченного по защите прав предпринимателей, Уполномоченного при Губернаторе Алтайского края по правам ребенка</a:t>
            </a:r>
            <a:endParaRPr lang="ru-RU" sz="1200" b="1" dirty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200" b="1" dirty="0" smtClean="0">
                <a:solidFill>
                  <a:schemeClr val="tx2"/>
                </a:solidFill>
              </a:rPr>
              <a:t>**</a:t>
            </a:r>
            <a:r>
              <a:rPr lang="ru-RU" sz="1200" b="1" dirty="0" err="1" smtClean="0">
                <a:solidFill>
                  <a:schemeClr val="tx2"/>
                </a:solidFill>
              </a:rPr>
              <a:t>Соорганизаторы</a:t>
            </a:r>
            <a:r>
              <a:rPr lang="ru-RU" sz="1200" b="1" dirty="0" smtClean="0">
                <a:solidFill>
                  <a:schemeClr val="tx2"/>
                </a:solidFill>
              </a:rPr>
              <a:t> мероприятия Молодежный Парламент Алтайского края, Молодежная избирательная комиссия Алтайского края</a:t>
            </a:r>
            <a:endParaRPr lang="ru-RU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20" y="61313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tx2"/>
                </a:solidFill>
                <a:latin typeface="Calibri" pitchFamily="34" charset="0"/>
              </a:rPr>
              <a:t>Правовое просвещение молодежи Алтайского края, повышение доступности бесплатной юридической помощи населению региона и повышение уровня профессиональной компетенции студентов-участников акции</a:t>
            </a:r>
            <a:endParaRPr lang="ru-RU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1089"/>
            <a:ext cx="2863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cap="all" dirty="0">
                <a:solidFill>
                  <a:srgbClr val="002060"/>
                </a:solidFill>
                <a:latin typeface="Calibri" pitchFamily="34" charset="0"/>
              </a:rPr>
              <a:t>Цель проекта: </a:t>
            </a:r>
          </a:p>
          <a:p>
            <a:endParaRPr lang="ru-RU" sz="3000" dirty="0"/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639828"/>
            <a:ext cx="48245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Программа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акции включает себя работу по трем направлениям: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Образовательное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(окружные правовых школ в муниципальных образованиях края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– 7)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Законотворческое (круглые столы по обсуждению молодежных  законотворческих инициатив – 7)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Консультационное (оказание бесплатной юридической помощи населению края, в том  числе на сайте юристы-</a:t>
            </a:r>
            <a:r>
              <a:rPr lang="ru-RU" sz="2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населению.рф</a:t>
            </a: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проведение акции «Правовой автобус») </a:t>
            </a: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  <a:endParaRPr lang="ru-RU" sz="1050" b="1" cap="all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4" r="5712"/>
          <a:stretch/>
        </p:blipFill>
        <p:spPr>
          <a:xfrm rot="21390199">
            <a:off x="4998900" y="1967693"/>
            <a:ext cx="4107342" cy="256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9479" y="253097"/>
            <a:ext cx="6254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cap="all" dirty="0" smtClean="0">
                <a:solidFill>
                  <a:schemeClr val="tx2"/>
                </a:solidFill>
                <a:latin typeface="Calibri" pitchFamily="34" charset="0"/>
              </a:rPr>
              <a:t>Основные направления работы:</a:t>
            </a: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1049636" y="6340991"/>
            <a:ext cx="751648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5902" y="808251"/>
            <a:ext cx="54902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образовательных лекций, направленных на повышение правовых знаний в сфере государственного устройства, избирательного права и процесса, защиты прав потребителей, основ трудового, медицинского и экологического права</a:t>
            </a:r>
            <a:endParaRPr lang="ru-RU" sz="1950" dirty="0">
              <a:solidFill>
                <a:schemeClr val="accent1">
                  <a:lumMod val="75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открытого диалога молодежи с представителями органов государственной власти Алтайского края и местного самоуправления;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Прием граждан в муниципальных образованиях края для оказания бесплатной юридической помощи;</a:t>
            </a:r>
            <a:r>
              <a:rPr lang="ru-RU" sz="195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1950" dirty="0" smtClean="0">
              <a:solidFill>
                <a:schemeClr val="tx2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5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Консультирование граждан онлайн на Интернет-ресурсе </a:t>
            </a:r>
            <a:r>
              <a:rPr lang="en-US" sz="1950" dirty="0">
                <a:solidFill>
                  <a:srgbClr val="4F81BD">
                    <a:lumMod val="75000"/>
                  </a:srgbClr>
                </a:solidFill>
                <a:latin typeface="+mn-lt"/>
                <a:cs typeface="Times New Roman" pitchFamily="18" charset="0"/>
              </a:rPr>
              <a:t>http//</a:t>
            </a:r>
            <a:r>
              <a:rPr lang="ru-RU" sz="1950" dirty="0">
                <a:solidFill>
                  <a:srgbClr val="4F81BD">
                    <a:lumMod val="75000"/>
                  </a:srgbClr>
                </a:solidFill>
                <a:latin typeface="+mn-lt"/>
                <a:cs typeface="Times New Roman" pitchFamily="18" charset="0"/>
              </a:rPr>
              <a:t>: юристы-</a:t>
            </a:r>
            <a:r>
              <a:rPr lang="ru-RU" sz="1950" dirty="0" err="1">
                <a:solidFill>
                  <a:srgbClr val="4F81BD">
                    <a:lumMod val="75000"/>
                  </a:srgbClr>
                </a:solidFill>
                <a:latin typeface="+mn-lt"/>
                <a:cs typeface="Times New Roman" pitchFamily="18" charset="0"/>
              </a:rPr>
              <a:t>населению.рф</a:t>
            </a:r>
            <a:r>
              <a:rPr lang="ru-RU" sz="195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960">
            <a:off x="5496544" y="897877"/>
            <a:ext cx="3793790" cy="253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13335" r="15237" b="5395"/>
          <a:stretch/>
        </p:blipFill>
        <p:spPr>
          <a:xfrm>
            <a:off x="5508105" y="3379891"/>
            <a:ext cx="3672408" cy="249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202" y="260648"/>
            <a:ext cx="72685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cap="all" dirty="0" smtClean="0">
                <a:solidFill>
                  <a:schemeClr val="tx2"/>
                </a:solidFill>
                <a:latin typeface="Calibri" pitchFamily="34" charset="0"/>
              </a:rPr>
              <a:t>эксперты окружных правовых школ: </a:t>
            </a:r>
            <a:endParaRPr lang="ru-RU" sz="3000" b="1" cap="all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28" y="814646"/>
            <a:ext cx="86012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Председатель Алтайского краевого Законодательного Собрания </a:t>
            </a:r>
            <a:r>
              <a:rPr lang="ru-RU" sz="2000" b="1" dirty="0" err="1" smtClean="0">
                <a:solidFill>
                  <a:schemeClr val="tx2"/>
                </a:solidFill>
                <a:latin typeface="+mn-lt"/>
              </a:rPr>
              <a:t>И.И.Лоор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Заместитель председателя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Алтайского </a:t>
            </a:r>
            <a:r>
              <a:rPr lang="ru-RU" sz="2000" dirty="0">
                <a:solidFill>
                  <a:srgbClr val="1F497D"/>
                </a:solidFill>
                <a:latin typeface="+mn-lt"/>
              </a:rPr>
              <a:t>краевого Законодательного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Собрания, председатель комитета по правовой политике </a:t>
            </a:r>
            <a:r>
              <a:rPr lang="ru-RU" sz="2000" b="1" dirty="0" smtClean="0">
                <a:solidFill>
                  <a:srgbClr val="1F497D"/>
                </a:solidFill>
                <a:latin typeface="+mn-lt"/>
              </a:rPr>
              <a:t>А.Г. Осипов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,</a:t>
            </a:r>
            <a:endParaRPr lang="ru-RU" sz="2000" dirty="0" smtClean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Председатель комитета Алтайского краевого Законодательного Собрания по бюджетной, кредитной и налоговой политике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А.А. Романенко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Заместитель председателя </a:t>
            </a:r>
            <a:r>
              <a:rPr lang="ru-RU" sz="2000" dirty="0">
                <a:solidFill>
                  <a:srgbClr val="1F497D"/>
                </a:solidFill>
                <a:latin typeface="+mn-lt"/>
              </a:rPr>
              <a:t>комитета Алтайского краевого Законодательного Собрания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по местному самоуправлению </a:t>
            </a:r>
            <a:r>
              <a:rPr lang="ru-RU" sz="2000" b="1" dirty="0" smtClean="0">
                <a:solidFill>
                  <a:srgbClr val="1F497D"/>
                </a:solidFill>
                <a:latin typeface="+mn-lt"/>
              </a:rPr>
              <a:t>С.И. </a:t>
            </a:r>
            <a:r>
              <a:rPr lang="ru-RU" sz="2000" b="1" dirty="0" err="1" smtClean="0">
                <a:solidFill>
                  <a:srgbClr val="1F497D"/>
                </a:solidFill>
                <a:latin typeface="+mn-lt"/>
              </a:rPr>
              <a:t>Штань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Заместитель председателя </a:t>
            </a:r>
            <a:r>
              <a:rPr lang="ru-RU" sz="2000" dirty="0">
                <a:solidFill>
                  <a:srgbClr val="1F497D"/>
                </a:solidFill>
                <a:latin typeface="+mn-lt"/>
              </a:rPr>
              <a:t>комитета Алтайского краевого Законодательного Собрания 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по социальной политике </a:t>
            </a:r>
            <a:r>
              <a:rPr lang="ru-RU" sz="2000" b="1" dirty="0" smtClean="0">
                <a:solidFill>
                  <a:srgbClr val="1F497D"/>
                </a:solidFill>
                <a:latin typeface="+mn-lt"/>
              </a:rPr>
              <a:t>Т.В. Ильюченко</a:t>
            </a:r>
            <a:r>
              <a:rPr lang="ru-RU" sz="2000" dirty="0" smtClean="0">
                <a:solidFill>
                  <a:srgbClr val="1F497D"/>
                </a:solidFill>
                <a:latin typeface="+mn-lt"/>
              </a:rPr>
              <a:t>,</a:t>
            </a:r>
            <a:endParaRPr lang="ru-RU" sz="2000" dirty="0" smtClean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Председатель Избирательной комиссии Алтайского края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И.Л. Акимова,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Уполномоченный по правам человека в Алтайском крае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Б.В. Ларин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Уполномоченный по защите прав предпринимателей в Алтайском крае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П.А. Нестеров,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Уполномоченный при Губернаторе Алтайского края по защите прав ребенка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О.А. Казанцева.</a:t>
            </a:r>
            <a:endParaRPr lang="ru-RU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049636" y="6234359"/>
            <a:ext cx="7516489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endParaRPr lang="ru-RU" sz="1050" b="1" cap="all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431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547" y="239125"/>
            <a:ext cx="54236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chemeClr val="tx2"/>
                </a:solidFill>
                <a:latin typeface="+mj-lt"/>
              </a:rPr>
              <a:t>Образовательное направление</a:t>
            </a:r>
            <a:endParaRPr lang="ru-RU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764704"/>
            <a:ext cx="5688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 мае 2015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года в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7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муниципальных образованиях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 Алтайского края прошли окружные правовые школы, в которых приняли участие представители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20 муниципальных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районов и городских округов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Алтайского края.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Всего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 школах поучаствовало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829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молодых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граждан в возрасте от 14 до 30 лет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0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 :региональная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2" name="Рисунок 11" descr="DSC_0663.JPG"/>
          <p:cNvPicPr>
            <a:picLocks noChangeAspect="1"/>
          </p:cNvPicPr>
          <p:nvPr/>
        </p:nvPicPr>
        <p:blipFill>
          <a:blip r:embed="rId4" cstate="print"/>
          <a:srcRect l="14190" t="15773" r="7500" b="6239"/>
          <a:stretch>
            <a:fillRect/>
          </a:stretch>
        </p:blipFill>
        <p:spPr>
          <a:xfrm rot="717664">
            <a:off x="5737406" y="812250"/>
            <a:ext cx="3938103" cy="262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_0923.JPG"/>
          <p:cNvPicPr>
            <a:picLocks noChangeAspect="1"/>
          </p:cNvPicPr>
          <p:nvPr/>
        </p:nvPicPr>
        <p:blipFill>
          <a:blip r:embed="rId5" cstate="print"/>
          <a:srcRect l="5833" t="22613" r="4167" b="23858"/>
          <a:stretch>
            <a:fillRect/>
          </a:stretch>
        </p:blipFill>
        <p:spPr>
          <a:xfrm>
            <a:off x="214547" y="3115699"/>
            <a:ext cx="6574331" cy="261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67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5" y="-25777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84455"/>
            <a:ext cx="9078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tx2"/>
                </a:solidFill>
                <a:latin typeface="+mj-lt"/>
              </a:rPr>
              <a:t>Законотворческое направление</a:t>
            </a:r>
            <a:endParaRPr lang="ru-RU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программы: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 </a:t>
            </a:r>
            <a:endParaRPr lang="ru-RU" sz="1050" b="1" cap="all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841936"/>
            <a:ext cx="4827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муниципальных образованиях края состоялось 7 круглых столов по обсуждению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законотворческих инициатив с участием представителей органов государственной власти Алтайского края, местного самоуправления. </a:t>
            </a:r>
          </a:p>
        </p:txBody>
      </p:sp>
      <p:pic>
        <p:nvPicPr>
          <p:cNvPr id="12" name="Рисунок 11" descr="DSC_1716.JPG"/>
          <p:cNvPicPr>
            <a:picLocks noChangeAspect="1"/>
          </p:cNvPicPr>
          <p:nvPr/>
        </p:nvPicPr>
        <p:blipFill rotWithShape="1">
          <a:blip r:embed="rId4" cstate="print"/>
          <a:srcRect l="6431" t="13278" r="4467" b="7270"/>
          <a:stretch/>
        </p:blipFill>
        <p:spPr>
          <a:xfrm rot="21427614">
            <a:off x="4918952" y="794188"/>
            <a:ext cx="4111145" cy="245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08072.JPG"/>
          <p:cNvPicPr>
            <a:picLocks noChangeAspect="1"/>
          </p:cNvPicPr>
          <p:nvPr/>
        </p:nvPicPr>
        <p:blipFill>
          <a:blip r:embed="rId5" cstate="print"/>
          <a:srcRect b="18129"/>
          <a:stretch>
            <a:fillRect/>
          </a:stretch>
        </p:blipFill>
        <p:spPr>
          <a:xfrm>
            <a:off x="5006609" y="3271377"/>
            <a:ext cx="4079361" cy="244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t="28643"/>
          <a:stretch/>
        </p:blipFill>
        <p:spPr>
          <a:xfrm rot="259329">
            <a:off x="695068" y="3024425"/>
            <a:ext cx="4023509" cy="270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9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854710"/>
            <a:ext cx="49685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рамках личного приема граждан в муниципальных образованиях края бесплатная юридическая помощь была оказана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89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гражданам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76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гражданам в результате проведения акции «Правовой автобус» в городе Барнаул.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На сайте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http//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: юристы-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населению.рф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каждый может получить бесплатную юридическую  консультацию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392">
            <a:off x="4800027" y="3320547"/>
            <a:ext cx="3978417" cy="266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jAXUYyuuO1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785794"/>
            <a:ext cx="38354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vNHHRNL_gY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714752"/>
            <a:ext cx="3814192" cy="252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284455"/>
            <a:ext cx="9078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tx2"/>
                </a:solidFill>
                <a:latin typeface="+mj-lt"/>
              </a:rPr>
              <a:t>Консультационное </a:t>
            </a:r>
            <a:r>
              <a:rPr lang="ru-RU" sz="3000" b="1" dirty="0" smtClean="0">
                <a:solidFill>
                  <a:schemeClr val="tx2"/>
                </a:solidFill>
                <a:latin typeface="+mj-lt"/>
              </a:rPr>
              <a:t>направление</a:t>
            </a:r>
            <a:endParaRPr lang="ru-RU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программы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514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221720"/>
            <a:ext cx="4827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+mn-lt"/>
              </a:rPr>
              <a:t>Встреча организаторов акции с председателем Алтайского краевого Законодательного Собрания Иваном Ивановичем </a:t>
            </a:r>
            <a:r>
              <a:rPr lang="ru-RU" sz="2000" dirty="0" err="1" smtClean="0">
                <a:solidFill>
                  <a:schemeClr val="tx2"/>
                </a:solidFill>
                <a:latin typeface="+mn-lt"/>
              </a:rPr>
              <a:t>Лоором</a:t>
            </a:r>
            <a:r>
              <a:rPr lang="ru-RU" sz="2000" dirty="0" smtClean="0">
                <a:solidFill>
                  <a:schemeClr val="tx2"/>
                </a:solidFill>
                <a:latin typeface="+mn-lt"/>
              </a:rPr>
              <a:t> в Парламентском центре Алтайского края </a:t>
            </a:r>
            <a:endParaRPr lang="ru-RU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Рисунок 6" descr="RBlM7Zrac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3" y="3000372"/>
            <a:ext cx="3835867" cy="287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uK67Bl4Zb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5285">
            <a:off x="5068962" y="910249"/>
            <a:ext cx="3511718" cy="263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47603" y="184542"/>
            <a:ext cx="8788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tx2"/>
                </a:solidFill>
                <a:latin typeface="Calibri" pitchFamily="34" charset="0"/>
              </a:rPr>
              <a:t>Открытый диалог с председателем алтайского краевого законодательного собрания И.И. </a:t>
            </a:r>
            <a:r>
              <a:rPr lang="ru-RU" sz="3000" b="1" dirty="0" err="1" smtClean="0">
                <a:solidFill>
                  <a:schemeClr val="tx2"/>
                </a:solidFill>
                <a:latin typeface="Calibri" pitchFamily="34" charset="0"/>
              </a:rPr>
              <a:t>Лоором</a:t>
            </a:r>
            <a:r>
              <a:rPr lang="ru-RU" sz="30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sz="30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8" name="Рисунок 7" descr="pFY5_CAbDEg.jpg"/>
          <p:cNvPicPr>
            <a:picLocks noChangeAspect="1"/>
          </p:cNvPicPr>
          <p:nvPr/>
        </p:nvPicPr>
        <p:blipFill>
          <a:blip r:embed="rId5"/>
          <a:srcRect l="22034" t="24859"/>
          <a:stretch>
            <a:fillRect/>
          </a:stretch>
        </p:blipFill>
        <p:spPr>
          <a:xfrm>
            <a:off x="5079504" y="3409198"/>
            <a:ext cx="3639415" cy="263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049636" y="6347467"/>
            <a:ext cx="7516489" cy="2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050" b="1" cap="all" dirty="0">
                <a:solidFill>
                  <a:srgbClr val="002060"/>
                </a:solidFill>
                <a:latin typeface="Calibri" pitchFamily="34" charset="0"/>
              </a:rPr>
              <a:t>Проект программы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: региональная гражданско-правовая акция «</a:t>
            </a:r>
            <a:r>
              <a:rPr lang="ru-RU" sz="1050" b="1" cap="all" dirty="0" err="1" smtClean="0">
                <a:solidFill>
                  <a:srgbClr val="002060"/>
                </a:solidFill>
                <a:latin typeface="Calibri" pitchFamily="34" charset="0"/>
              </a:rPr>
              <a:t>Юристы-населению</a:t>
            </a:r>
            <a:r>
              <a:rPr lang="ru-RU" sz="1050" b="1" cap="all" dirty="0" smtClean="0">
                <a:solidFill>
                  <a:srgbClr val="002060"/>
                </a:solidFill>
                <a:latin typeface="Calibri" pitchFamily="34" charset="0"/>
              </a:rPr>
              <a:t>» </a:t>
            </a:r>
            <a:endParaRPr lang="ru-RU" sz="1050" b="1" cap="all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2365</TotalTime>
  <Words>791</Words>
  <Application>Microsoft Office PowerPoint</Application>
  <PresentationFormat>Экран (4:3)</PresentationFormat>
  <Paragraphs>66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141</cp:revision>
  <cp:lastPrinted>2012-11-13T09:56:18Z</cp:lastPrinted>
  <dcterms:created xsi:type="dcterms:W3CDTF">2012-06-15T02:42:33Z</dcterms:created>
  <dcterms:modified xsi:type="dcterms:W3CDTF">2015-07-11T14:44:05Z</dcterms:modified>
</cp:coreProperties>
</file>