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3" r:id="rId2"/>
    <p:sldId id="329" r:id="rId3"/>
    <p:sldId id="307" r:id="rId4"/>
    <p:sldId id="326" r:id="rId5"/>
    <p:sldId id="284" r:id="rId6"/>
    <p:sldId id="328" r:id="rId7"/>
    <p:sldId id="318" r:id="rId8"/>
    <p:sldId id="324" r:id="rId9"/>
    <p:sldId id="311" r:id="rId10"/>
    <p:sldId id="330" r:id="rId11"/>
    <p:sldId id="325" r:id="rId12"/>
    <p:sldId id="331" r:id="rId13"/>
    <p:sldId id="332" r:id="rId14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47EDB"/>
    <a:srgbClr val="FF9900"/>
    <a:srgbClr val="00FF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91" autoAdjust="0"/>
  </p:normalViewPr>
  <p:slideViewPr>
    <p:cSldViewPr>
      <p:cViewPr varScale="1">
        <p:scale>
          <a:sx n="85" d="100"/>
          <a:sy n="85" d="100"/>
        </p:scale>
        <p:origin x="-137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B816-62F8-49DA-A6A2-C8690803A647}" type="datetimeFigureOut">
              <a:rPr lang="ru-RU" smtClean="0"/>
              <a:pPr/>
              <a:t>25.12.2015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4C3-0CE5-4C05-88C5-94F40DDD3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83B0-E63C-47F1-AEA5-B839E193E7FF}" type="datetimeFigureOut">
              <a:rPr lang="ru-RU" smtClean="0"/>
              <a:pPr/>
              <a:t>25.12.2015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847E-F3FF-41D4-B812-FE8BFE5E4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3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6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2C3F-C4E9-4929-8239-4FB82DD99ADE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460E-24BF-4476-9F2A-02DC0F4E7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0E5A-49C3-402B-B6C5-F85246108E48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F077-0F57-4F73-96CA-97DEAB5EB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93A9-73F7-43BE-80B6-16EB1E151C01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D79-EACB-4479-B37C-E806E1BF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B63F-5FA5-48D3-B23C-3493D1047ACF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82DF-3CB1-4B99-A378-F63C92D8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525-B566-4D61-ACD4-2A8AD372E7A7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1E83-8E14-486B-A401-DF990327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581F-7F44-4ECB-94DB-9166A4985C35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AB4C-2122-4840-8D49-FABD4E604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00D2-0FF2-478C-8F18-0773776FEA8B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1261-7E1D-4BB9-BCA0-84B3CDCE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1A9F-D63C-4BF1-984F-3BA230D21B8B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CA-4B0E-4281-B13E-509B1AB2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820A-4E99-4D7F-8D21-4B33DF314B52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5D34-0A71-4F52-A57F-F2C826F0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A6CE-6060-4EA8-9844-6BA21362381E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673-0EA3-416A-87B9-C94DE414D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948-5F1A-4BB3-A107-BEE4A6F7790E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6698-19A8-4269-AF94-2DA1BD73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FBBF0-AC8D-439D-A3E1-F9F7CB2EC2F7}" type="datetimeFigureOut">
              <a:rPr lang="ru-RU"/>
              <a:pPr>
                <a:defRPr/>
              </a:pPr>
              <a:t>25.12.2015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DFE6C-9A6A-4601-96C9-79A5B9D2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taisport.ru/news/24426/" TargetMode="External"/><Relationship Id="rId3" Type="http://schemas.openxmlformats.org/officeDocument/2006/relationships/image" Target="../media/image4.tiff"/><Relationship Id="rId7" Type="http://schemas.openxmlformats.org/officeDocument/2006/relationships/hyperlink" Target="http://www.asu.ru/university_life/sport_club/news/events/15951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taisport.ru/notices/24310/" TargetMode="External"/><Relationship Id="rId5" Type="http://schemas.openxmlformats.org/officeDocument/2006/relationships/hyperlink" Target="http://www.asu.ru/university_life/sport_club/news/calendar/17328/" TargetMode="External"/><Relationship Id="rId4" Type="http://schemas.openxmlformats.org/officeDocument/2006/relationships/hyperlink" Target="http://www.asu.ru/university_life/sport_club/news/calendar/1592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 rot="174012">
            <a:off x="1863725" y="4878388"/>
            <a:ext cx="746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9900" b="1" kern="0" dirty="0">
                <a:solidFill>
                  <a:srgbClr val="002060"/>
                </a:solidFill>
                <a:latin typeface="Calibri" pitchFamily="34" charset="0"/>
              </a:rPr>
              <a:t>«</a:t>
            </a:r>
          </a:p>
        </p:txBody>
      </p:sp>
      <p:pic>
        <p:nvPicPr>
          <p:cNvPr id="2" name="Picture 2" descr="W:\!!!ASU_PR!!!-2014\prezentaciya_intro_4x3копиро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86410"/>
            <a:ext cx="9505056" cy="73444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5" y="-25777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35248" y="764704"/>
            <a:ext cx="8097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Завершающим этапом проекта стала организация 24 ноября в тире ДОСААФ испытаний по стрельбе. </a:t>
            </a:r>
            <a:r>
              <a:rPr lang="ru-RU" sz="1600" dirty="0">
                <a:solidFill>
                  <a:srgbClr val="002060"/>
                </a:solidFill>
              </a:rPr>
              <a:t>В программу мероприятия входило обучение навыкам стрельбы, выполнение упражнения «3+5». Приняло участие 42 человека из числа студентов </a:t>
            </a:r>
            <a:r>
              <a:rPr lang="ru-RU" sz="1600" dirty="0" err="1">
                <a:solidFill>
                  <a:srgbClr val="002060"/>
                </a:solidFill>
              </a:rPr>
              <a:t>АлтГУ</a:t>
            </a:r>
            <a:r>
              <a:rPr lang="ru-RU" sz="1600" dirty="0">
                <a:solidFill>
                  <a:srgbClr val="002060"/>
                </a:solidFill>
              </a:rPr>
              <a:t>. Результаты соответствуют выполнению нормативов золотого знака отличия ГТО. В результате проведения акции был выявлен интерес к занятиям стрелковым спортом у </a:t>
            </a:r>
            <a:r>
              <a:rPr lang="ru-RU" sz="1600" dirty="0" smtClean="0">
                <a:solidFill>
                  <a:srgbClr val="002060"/>
                </a:solidFill>
              </a:rPr>
              <a:t>студентов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6" y="2492896"/>
            <a:ext cx="507656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Отчет о реализации комплексного мероприятия ПСО </a:t>
            </a:r>
            <a:r>
              <a:rPr lang="ru-RU" sz="1200" dirty="0" err="1">
                <a:solidFill>
                  <a:srgbClr val="002060"/>
                </a:solidFill>
              </a:rPr>
              <a:t>АлтГУ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 – </a:t>
            </a:r>
            <a:r>
              <a:rPr lang="ru-RU" sz="1200" dirty="0" smtClean="0">
                <a:solidFill>
                  <a:srgbClr val="002060"/>
                </a:solidFill>
              </a:rPr>
              <a:t>нормы </a:t>
            </a:r>
            <a:r>
              <a:rPr lang="ru-RU" sz="1200" dirty="0">
                <a:solidFill>
                  <a:srgbClr val="002060"/>
                </a:solidFill>
              </a:rPr>
              <a:t>жизни»</a:t>
            </a:r>
          </a:p>
        </p:txBody>
      </p:sp>
    </p:spTree>
    <p:extLst>
      <p:ext uri="{BB962C8B-B14F-4D97-AF65-F5344CB8AC3E}">
        <p14:creationId xmlns:p14="http://schemas.microsoft.com/office/powerpoint/2010/main" val="14911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847">
            <a:off x="-747810" y="2210747"/>
            <a:ext cx="3292770" cy="2469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902">
            <a:off x="199441" y="4253890"/>
            <a:ext cx="2441178" cy="1830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9519" y="764704"/>
            <a:ext cx="8341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2015 году начата работа по созданию специализированной университетской площадки, предназначенной для приема норм ГТО. 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>
                <a:solidFill>
                  <a:srgbClr val="002060"/>
                </a:solidFill>
              </a:rPr>
              <a:t>непосредственной близости от </a:t>
            </a:r>
            <a:r>
              <a:rPr lang="ru-RU" b="1" dirty="0" err="1">
                <a:solidFill>
                  <a:srgbClr val="002060"/>
                </a:solidFill>
              </a:rPr>
              <a:t>СОКа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АлтГУ была </a:t>
            </a:r>
            <a:r>
              <a:rPr lang="ru-RU" b="1" dirty="0">
                <a:solidFill>
                  <a:srgbClr val="002060"/>
                </a:solidFill>
              </a:rPr>
              <a:t>отведена и оформлена земля под плоскостную спортивную </a:t>
            </a:r>
            <a:r>
              <a:rPr lang="ru-RU" b="1" dirty="0" smtClean="0">
                <a:solidFill>
                  <a:srgbClr val="002060"/>
                </a:solidFill>
              </a:rPr>
              <a:t>площадку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Отчет о реализации комплексного мероприятия ПСО </a:t>
            </a:r>
            <a:r>
              <a:rPr lang="ru-RU" sz="1200" dirty="0" err="1">
                <a:solidFill>
                  <a:srgbClr val="002060"/>
                </a:solidFill>
              </a:rPr>
              <a:t>АлтГУ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 – </a:t>
            </a:r>
            <a:r>
              <a:rPr lang="ru-RU" sz="1200" dirty="0" smtClean="0">
                <a:solidFill>
                  <a:srgbClr val="002060"/>
                </a:solidFill>
              </a:rPr>
              <a:t>нормы </a:t>
            </a:r>
            <a:r>
              <a:rPr lang="ru-RU" sz="1200" dirty="0">
                <a:solidFill>
                  <a:srgbClr val="002060"/>
                </a:solidFill>
              </a:rPr>
              <a:t>жизни»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43808" y="1988840"/>
            <a:ext cx="58326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Площадка </a:t>
            </a:r>
            <a:r>
              <a:rPr lang="ru-RU" sz="1600" dirty="0">
                <a:solidFill>
                  <a:srgbClr val="002060"/>
                </a:solidFill>
              </a:rPr>
              <a:t>была покрыта кустарником, захламлена строительным и бытовым мусором. 28 сентября был организован студенческий субботник. С помощью специализированной организации ООО «Проспект» организована уборка деревьев и дикорастущих </a:t>
            </a:r>
            <a:r>
              <a:rPr lang="ru-RU" sz="1600" dirty="0" smtClean="0">
                <a:solidFill>
                  <a:srgbClr val="002060"/>
                </a:solidFill>
              </a:rPr>
              <a:t>кустарников, </a:t>
            </a:r>
            <a:r>
              <a:rPr lang="ru-RU" sz="1600" dirty="0">
                <a:solidFill>
                  <a:srgbClr val="002060"/>
                </a:solidFill>
              </a:rPr>
              <a:t>выкорчевка пней. На участке были демонтированы и вывезены фундаменты гаражей, </a:t>
            </a:r>
            <a:r>
              <a:rPr lang="ru-RU" sz="1600" dirty="0" smtClean="0">
                <a:solidFill>
                  <a:srgbClr val="002060"/>
                </a:solidFill>
              </a:rPr>
              <a:t> остатки </a:t>
            </a:r>
            <a:r>
              <a:rPr lang="ru-RU" sz="1600" dirty="0">
                <a:solidFill>
                  <a:srgbClr val="002060"/>
                </a:solidFill>
              </a:rPr>
              <a:t>асфальта, 3 бетонных погреба. С помощью бульдозера была проведена черновая планировка участка. В результате проведенных работ была организована строительная площадка площадью 817 м2, на которой в 2016 году, согласно проекту, планируется устроить футбольную и волейбольную площадки, зону гимнастических тренажеров для подготовки студентов к испытаниям комплекса </a:t>
            </a:r>
            <a:r>
              <a:rPr lang="ru-RU" sz="1600" dirty="0" smtClean="0">
                <a:solidFill>
                  <a:srgbClr val="002060"/>
                </a:solidFill>
              </a:rPr>
              <a:t>ГТО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Отчет о реализации комплексного мероприятия ПСО </a:t>
            </a:r>
            <a:r>
              <a:rPr lang="ru-RU" sz="1200" dirty="0" err="1">
                <a:solidFill>
                  <a:srgbClr val="002060"/>
                </a:solidFill>
              </a:rPr>
              <a:t>АлтГУ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 – </a:t>
            </a:r>
            <a:r>
              <a:rPr lang="ru-RU" sz="1200" dirty="0" smtClean="0">
                <a:solidFill>
                  <a:srgbClr val="002060"/>
                </a:solidFill>
              </a:rPr>
              <a:t>нормы </a:t>
            </a:r>
            <a:r>
              <a:rPr lang="ru-RU" sz="1200" dirty="0">
                <a:solidFill>
                  <a:srgbClr val="002060"/>
                </a:solidFill>
              </a:rPr>
              <a:t>жизни»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566">
            <a:off x="4741343" y="1552525"/>
            <a:ext cx="4066787" cy="2711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09520" y="764704"/>
            <a:ext cx="48105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Кроме задач по привлечению студентов к занятиям спортом и пропаганды </a:t>
            </a:r>
            <a:r>
              <a:rPr lang="ru-RU" sz="1600" dirty="0" smtClean="0">
                <a:solidFill>
                  <a:srgbClr val="002060"/>
                </a:solidFill>
              </a:rPr>
              <a:t>ЗОЖ, </a:t>
            </a:r>
            <a:r>
              <a:rPr lang="ru-RU" sz="1600" dirty="0">
                <a:solidFill>
                  <a:srgbClr val="002060"/>
                </a:solidFill>
              </a:rPr>
              <a:t>проектом решалась и еще одна стратегическая задача. На первом этапе испытания проходили студенты АлтГУ представлявшие </a:t>
            </a:r>
            <a:r>
              <a:rPr lang="ru-RU" sz="1600" dirty="0" smtClean="0">
                <a:solidFill>
                  <a:srgbClr val="002060"/>
                </a:solidFill>
              </a:rPr>
              <a:t>      факультеты </a:t>
            </a:r>
            <a:r>
              <a:rPr lang="ru-RU" sz="1600" dirty="0">
                <a:solidFill>
                  <a:srgbClr val="002060"/>
                </a:solidFill>
              </a:rPr>
              <a:t>и имеющие общий уровень физической подготовки, во втором этапе участвовали студенты, регулярно занимающиеся в секциях АлтГУ, </a:t>
            </a:r>
            <a:r>
              <a:rPr lang="ru-RU" sz="1600" dirty="0" smtClean="0">
                <a:solidFill>
                  <a:srgbClr val="002060"/>
                </a:solidFill>
              </a:rPr>
              <a:t>                         и </a:t>
            </a:r>
            <a:r>
              <a:rPr lang="ru-RU" sz="1600" dirty="0">
                <a:solidFill>
                  <a:srgbClr val="002060"/>
                </a:solidFill>
              </a:rPr>
              <a:t>имеющие более высокий уровень </a:t>
            </a:r>
            <a:r>
              <a:rPr lang="ru-RU" sz="1600" dirty="0" smtClean="0">
                <a:solidFill>
                  <a:srgbClr val="002060"/>
                </a:solidFill>
              </a:rPr>
              <a:t>ФП.         Это </a:t>
            </a:r>
            <a:r>
              <a:rPr lang="ru-RU" sz="1600" dirty="0">
                <a:solidFill>
                  <a:srgbClr val="002060"/>
                </a:solidFill>
              </a:rPr>
              <a:t>дало дополнительную возможность </a:t>
            </a:r>
            <a:r>
              <a:rPr lang="ru-RU" sz="1600" dirty="0" smtClean="0">
                <a:solidFill>
                  <a:srgbClr val="002060"/>
                </a:solidFill>
              </a:rPr>
              <a:t>  оценить </a:t>
            </a:r>
            <a:r>
              <a:rPr lang="ru-RU" sz="1600" dirty="0">
                <a:solidFill>
                  <a:srgbClr val="002060"/>
                </a:solidFill>
              </a:rPr>
              <a:t>потенциал физического развития студентов, сравнить его уровень у </a:t>
            </a:r>
            <a:r>
              <a:rPr lang="ru-RU" sz="1600" dirty="0" smtClean="0">
                <a:solidFill>
                  <a:srgbClr val="002060"/>
                </a:solidFill>
              </a:rPr>
              <a:t>      студентов</a:t>
            </a:r>
            <a:r>
              <a:rPr lang="ru-RU" sz="1600" dirty="0">
                <a:solidFill>
                  <a:srgbClr val="002060"/>
                </a:solidFill>
              </a:rPr>
              <a:t>, регулярно занимающихся </a:t>
            </a:r>
            <a:r>
              <a:rPr lang="ru-RU" sz="1600" dirty="0" smtClean="0">
                <a:solidFill>
                  <a:srgbClr val="002060"/>
                </a:solidFill>
              </a:rPr>
              <a:t>      спортом </a:t>
            </a:r>
            <a:r>
              <a:rPr lang="ru-RU" sz="1600" dirty="0">
                <a:solidFill>
                  <a:srgbClr val="002060"/>
                </a:solidFill>
              </a:rPr>
              <a:t>и студентов – любителей. В </a:t>
            </a:r>
            <a:r>
              <a:rPr lang="ru-RU" sz="1600" dirty="0" smtClean="0">
                <a:solidFill>
                  <a:srgbClr val="002060"/>
                </a:solidFill>
              </a:rPr>
              <a:t>  результате </a:t>
            </a:r>
            <a:r>
              <a:rPr lang="ru-RU" sz="1600" dirty="0">
                <a:solidFill>
                  <a:srgbClr val="002060"/>
                </a:solidFill>
              </a:rPr>
              <a:t>было проведено </a:t>
            </a:r>
            <a:r>
              <a:rPr lang="ru-RU" sz="1600" dirty="0" smtClean="0">
                <a:solidFill>
                  <a:srgbClr val="002060"/>
                </a:solidFill>
              </a:rPr>
              <a:t>апробирование </a:t>
            </a:r>
            <a:r>
              <a:rPr lang="ru-RU" sz="1600" dirty="0">
                <a:solidFill>
                  <a:srgbClr val="002060"/>
                </a:solidFill>
              </a:rPr>
              <a:t>методик, предложенных нормами Комплекса ГТО – именно эту задачу ставит государство перед спортивными организациями на этапе внедрения Всероссийского комплекса </a:t>
            </a:r>
            <a:r>
              <a:rPr lang="ru-RU" sz="1600" dirty="0" smtClean="0">
                <a:solidFill>
                  <a:srgbClr val="002060"/>
                </a:solidFill>
              </a:rPr>
              <a:t>ГТО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248" y="836712"/>
            <a:ext cx="8025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В ходе реализации проекта было проведено 27 </a:t>
            </a:r>
            <a:r>
              <a:rPr lang="ru-RU" sz="1600" b="1" dirty="0" smtClean="0">
                <a:solidFill>
                  <a:srgbClr val="002060"/>
                </a:solidFill>
              </a:rPr>
              <a:t>акций и спортивных событий в </a:t>
            </a:r>
            <a:r>
              <a:rPr lang="ru-RU" sz="1600" b="1" dirty="0">
                <a:solidFill>
                  <a:srgbClr val="002060"/>
                </a:solidFill>
              </a:rPr>
              <a:t>которых приняло участие более 900 студентов </a:t>
            </a:r>
            <a:r>
              <a:rPr lang="ru-RU" sz="1600" b="1" dirty="0" smtClean="0">
                <a:solidFill>
                  <a:srgbClr val="002060"/>
                </a:solidFill>
              </a:rPr>
              <a:t>АлтГУ 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</a:rPr>
              <a:t> </a:t>
            </a:r>
          </a:p>
        </p:txBody>
      </p:sp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Отчет о реализации комплексного мероприятия ПСО </a:t>
            </a:r>
            <a:r>
              <a:rPr lang="ru-RU" sz="1200" dirty="0" err="1">
                <a:solidFill>
                  <a:srgbClr val="002060"/>
                </a:solidFill>
              </a:rPr>
              <a:t>АлтГУ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 – </a:t>
            </a:r>
            <a:r>
              <a:rPr lang="ru-RU" sz="1200" dirty="0" smtClean="0">
                <a:solidFill>
                  <a:srgbClr val="002060"/>
                </a:solidFill>
              </a:rPr>
              <a:t>нормы </a:t>
            </a:r>
            <a:r>
              <a:rPr lang="ru-RU" sz="1200" dirty="0">
                <a:solidFill>
                  <a:srgbClr val="002060"/>
                </a:solidFill>
              </a:rPr>
              <a:t>жизни»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9519" y="1902891"/>
            <a:ext cx="819492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В рамках проекта изготавливалось большое количество наглядных материалов:         </a:t>
            </a:r>
            <a:r>
              <a:rPr lang="ru-RU" sz="1400" dirty="0" smtClean="0">
                <a:solidFill>
                  <a:srgbClr val="002060"/>
                </a:solidFill>
              </a:rPr>
              <a:t>печатались </a:t>
            </a:r>
            <a:r>
              <a:rPr lang="ru-RU" sz="1400" dirty="0">
                <a:solidFill>
                  <a:srgbClr val="002060"/>
                </a:solidFill>
              </a:rPr>
              <a:t>афиши, изготавливались баннеры, грамоты, дипломы,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выставлялись </a:t>
            </a:r>
            <a:r>
              <a:rPr lang="ru-RU" sz="1400" dirty="0">
                <a:solidFill>
                  <a:srgbClr val="002060"/>
                </a:solidFill>
              </a:rPr>
              <a:t>извещения о мероприятиях на сайтах АлтГУ (</a:t>
            </a:r>
            <a:r>
              <a:rPr lang="ru-RU" sz="1400" u="sng" dirty="0">
                <a:solidFill>
                  <a:srgbClr val="002060"/>
                </a:solidFill>
                <a:hlinkClick r:id="rId4"/>
              </a:rPr>
              <a:t>http://www.asu.ru/university_life/sport_club/news/calendar/15920/</a:t>
            </a:r>
            <a:r>
              <a:rPr lang="ru-RU" sz="1400" u="sng" dirty="0">
                <a:solidFill>
                  <a:srgbClr val="002060"/>
                </a:solidFill>
              </a:rPr>
              <a:t>, </a:t>
            </a:r>
            <a:r>
              <a:rPr lang="ru-RU" sz="1400" u="sng" dirty="0">
                <a:solidFill>
                  <a:srgbClr val="002060"/>
                </a:solidFill>
                <a:hlinkClick r:id="rId5"/>
              </a:rPr>
              <a:t>http://www.asu.ru/university_life/sport_club/news/calendar/17328</a:t>
            </a:r>
            <a:r>
              <a:rPr lang="ru-RU" sz="1400" u="sng" dirty="0" smtClean="0">
                <a:solidFill>
                  <a:srgbClr val="002060"/>
                </a:solidFill>
                <a:hlinkClick r:id="rId5"/>
              </a:rPr>
              <a:t>/</a:t>
            </a:r>
            <a:r>
              <a:rPr lang="ru-RU" sz="1400" dirty="0" smtClean="0">
                <a:solidFill>
                  <a:srgbClr val="002060"/>
                </a:solidFill>
              </a:rPr>
              <a:t>) и </a:t>
            </a:r>
          </a:p>
          <a:p>
            <a:r>
              <a:rPr lang="ru-RU" sz="1400" dirty="0" err="1" smtClean="0">
                <a:solidFill>
                  <a:srgbClr val="002060"/>
                </a:solidFill>
              </a:rPr>
              <a:t>Крайспортуправления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(</a:t>
            </a:r>
            <a:r>
              <a:rPr lang="ru-RU" sz="1400" u="sng" dirty="0">
                <a:solidFill>
                  <a:srgbClr val="002060"/>
                </a:solidFill>
                <a:hlinkClick r:id="rId6"/>
              </a:rPr>
              <a:t>http://www.altaisport.ru/notices/24310/</a:t>
            </a:r>
            <a:r>
              <a:rPr lang="ru-RU" sz="1400" dirty="0">
                <a:solidFill>
                  <a:srgbClr val="002060"/>
                </a:solidFill>
              </a:rPr>
              <a:t>). </a:t>
            </a: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Результаты </a:t>
            </a:r>
            <a:r>
              <a:rPr lang="ru-RU" sz="1400" dirty="0">
                <a:solidFill>
                  <a:srgbClr val="002060"/>
                </a:solidFill>
              </a:rPr>
              <a:t>проведения соревнований опубликованы в газетах «За науку» и «Алтайский спорт», параллельно информация выставлялась на сайтах АлтГУ (</a:t>
            </a:r>
            <a:r>
              <a:rPr lang="ru-RU" sz="1400" u="sng" dirty="0">
                <a:solidFill>
                  <a:srgbClr val="002060"/>
                </a:solidFill>
                <a:hlinkClick r:id="rId7"/>
              </a:rPr>
              <a:t>http://www.asu.ru/university_life/sport_club/news/events/15951/</a:t>
            </a:r>
            <a:r>
              <a:rPr lang="ru-RU" sz="1400" dirty="0">
                <a:solidFill>
                  <a:srgbClr val="002060"/>
                </a:solidFill>
              </a:rPr>
              <a:t>) и 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err="1" smtClean="0">
                <a:solidFill>
                  <a:srgbClr val="002060"/>
                </a:solidFill>
              </a:rPr>
              <a:t>Крайспортуправления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(</a:t>
            </a:r>
            <a:r>
              <a:rPr lang="ru-RU" sz="1400" u="sng" dirty="0">
                <a:solidFill>
                  <a:srgbClr val="002060"/>
                </a:solidFill>
                <a:hlinkClick r:id="rId8"/>
              </a:rPr>
              <a:t>http://www.altaisport.ru/news/24426/</a:t>
            </a:r>
            <a:r>
              <a:rPr lang="ru-RU" sz="1400" dirty="0">
                <a:solidFill>
                  <a:srgbClr val="002060"/>
                </a:solidFill>
              </a:rPr>
              <a:t>). </a:t>
            </a: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По </a:t>
            </a:r>
            <a:r>
              <a:rPr lang="ru-RU" sz="1400" dirty="0">
                <a:solidFill>
                  <a:srgbClr val="002060"/>
                </a:solidFill>
              </a:rPr>
              <a:t>итогам проекта подготовлен описательный отчет, портфолио проекта, презентация и информационный </a:t>
            </a:r>
            <a:r>
              <a:rPr lang="ru-RU" sz="1400" dirty="0" smtClean="0">
                <a:solidFill>
                  <a:srgbClr val="002060"/>
                </a:solidFill>
              </a:rPr>
              <a:t>видеоматериал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467544" y="1581300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9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!!!asuasu\asuasuasu1копиро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48"/>
            <a:ext cx="9144000" cy="688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 rot="232310">
            <a:off x="3990126" y="2096906"/>
            <a:ext cx="5373074" cy="116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ru-RU"/>
            </a:defPPr>
            <a:lvl1pPr>
              <a:defRPr sz="2400">
                <a:solidFill>
                  <a:srgbClr val="002060"/>
                </a:solidFill>
              </a:defRPr>
            </a:lvl1pPr>
          </a:lstStyle>
          <a:p>
            <a:pPr>
              <a:spcBef>
                <a:spcPts val="600"/>
              </a:spcBef>
            </a:pPr>
            <a:r>
              <a:rPr lang="ru-RU" sz="2200" dirty="0" smtClean="0"/>
              <a:t>Проект программы</a:t>
            </a:r>
            <a:endParaRPr lang="ru-RU" sz="2200" dirty="0" smtClean="0"/>
          </a:p>
          <a:p>
            <a:pPr>
              <a:spcBef>
                <a:spcPts val="600"/>
              </a:spcBef>
            </a:pPr>
            <a:r>
              <a:rPr lang="ru-RU" sz="4400" b="1" dirty="0" smtClean="0"/>
              <a:t>«</a:t>
            </a:r>
            <a:r>
              <a:rPr lang="ru-RU" sz="4400" b="1" dirty="0"/>
              <a:t>Нормы ГТО – </a:t>
            </a:r>
            <a:r>
              <a:rPr lang="ru-RU" sz="4400" b="1" dirty="0" smtClean="0"/>
              <a:t>  нормы </a:t>
            </a:r>
            <a:r>
              <a:rPr lang="ru-RU" sz="4400" b="1" dirty="0"/>
              <a:t>жизни»</a:t>
            </a:r>
            <a:endParaRPr lang="ru-RU" sz="4400" dirty="0"/>
          </a:p>
          <a:p>
            <a:pPr>
              <a:spcBef>
                <a:spcPts val="600"/>
              </a:spcBef>
            </a:pPr>
            <a:r>
              <a:rPr lang="ru-RU" sz="2200" dirty="0" smtClean="0"/>
              <a:t>Руководитель: Никифорова </a:t>
            </a:r>
            <a:r>
              <a:rPr lang="ru-RU" sz="2200" dirty="0" smtClean="0"/>
              <a:t>Ксения Куратор</a:t>
            </a:r>
            <a:r>
              <a:rPr lang="ru-RU" sz="2200" dirty="0" smtClean="0"/>
              <a:t>: </a:t>
            </a:r>
            <a:r>
              <a:rPr lang="ru-RU" sz="2200" dirty="0" err="1" smtClean="0"/>
              <a:t>Буравлев</a:t>
            </a:r>
            <a:r>
              <a:rPr lang="ru-RU" sz="2200" dirty="0" smtClean="0"/>
              <a:t> Сергей Николаевич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114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4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Отчет о реализации комплексного мероприятия ПСО </a:t>
            </a:r>
            <a:r>
              <a:rPr lang="ru-RU" sz="1200" dirty="0" err="1">
                <a:solidFill>
                  <a:srgbClr val="002060"/>
                </a:solidFill>
              </a:rPr>
              <a:t>АлтГУ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 – </a:t>
            </a:r>
            <a:r>
              <a:rPr lang="ru-RU" sz="1200" dirty="0" smtClean="0">
                <a:solidFill>
                  <a:srgbClr val="002060"/>
                </a:solidFill>
              </a:rPr>
              <a:t>нормы </a:t>
            </a:r>
            <a:r>
              <a:rPr lang="ru-RU" sz="1200" dirty="0">
                <a:solidFill>
                  <a:srgbClr val="002060"/>
                </a:solidFill>
              </a:rPr>
              <a:t>жизни»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544" y="1549241"/>
            <a:ext cx="817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3310" y="841567"/>
            <a:ext cx="44442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Комплексный проект, включающий </a:t>
            </a:r>
            <a:r>
              <a:rPr lang="ru-RU" dirty="0">
                <a:solidFill>
                  <a:srgbClr val="002060"/>
                </a:solidFill>
              </a:rPr>
              <a:t>в себя мероприятия по физической подготовке, организации тренировок, участию в соревнованиях, прохождению испытаний комплекса ГТО студентами АлтГУ, создание спортивных площадок для занятий футболом, волейболом и силовой </a:t>
            </a:r>
            <a:r>
              <a:rPr lang="ru-RU" dirty="0" smtClean="0">
                <a:solidFill>
                  <a:srgbClr val="002060"/>
                </a:solidFill>
              </a:rPr>
              <a:t>подготовки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Главной </a:t>
            </a:r>
            <a:r>
              <a:rPr lang="ru-RU" b="1" dirty="0">
                <a:solidFill>
                  <a:srgbClr val="002060"/>
                </a:solidFill>
              </a:rPr>
              <a:t>целью реализации </a:t>
            </a:r>
            <a:r>
              <a:rPr lang="ru-RU" b="1" dirty="0" smtClean="0">
                <a:solidFill>
                  <a:srgbClr val="002060"/>
                </a:solidFill>
              </a:rPr>
              <a:t>  данного </a:t>
            </a:r>
            <a:r>
              <a:rPr lang="ru-RU" b="1" dirty="0">
                <a:solidFill>
                  <a:srgbClr val="002060"/>
                </a:solidFill>
              </a:rPr>
              <a:t>проекта является определение готовности к испытаниям Всероссийского комплекса </a:t>
            </a:r>
            <a:r>
              <a:rPr lang="ru-RU" b="1" dirty="0" smtClean="0">
                <a:solidFill>
                  <a:srgbClr val="002060"/>
                </a:solidFill>
              </a:rPr>
              <a:t>ГТО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548">
            <a:off x="5016197" y="1025517"/>
            <a:ext cx="3912154" cy="3862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764704"/>
            <a:ext cx="4640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На достижение целей проекта была направлена работа секций </a:t>
            </a:r>
            <a:r>
              <a:rPr lang="ru-RU" dirty="0" smtClean="0">
                <a:solidFill>
                  <a:srgbClr val="002060"/>
                </a:solidFill>
              </a:rPr>
              <a:t>АлтГУ. Методические </a:t>
            </a:r>
            <a:r>
              <a:rPr lang="ru-RU" dirty="0">
                <a:solidFill>
                  <a:srgbClr val="002060"/>
                </a:solidFill>
              </a:rPr>
              <a:t>основы работы секций были дополнены требованиями ГТО. Количество занимающихся в них составило 642 человека или 8.17% от общего количества студентов очной формы обучения, включая </a:t>
            </a:r>
            <a:r>
              <a:rPr lang="ru-RU" dirty="0" smtClean="0">
                <a:solidFill>
                  <a:srgbClr val="002060"/>
                </a:solidFill>
              </a:rPr>
              <a:t>филиалы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Большое </a:t>
            </a:r>
            <a:r>
              <a:rPr lang="ru-RU" dirty="0">
                <a:solidFill>
                  <a:srgbClr val="002060"/>
                </a:solidFill>
              </a:rPr>
              <a:t>влияние на качество физической подготовки обучающихся университета оказала работа 14 любительских спортивных </a:t>
            </a:r>
            <a:r>
              <a:rPr lang="ru-RU" dirty="0" smtClean="0">
                <a:solidFill>
                  <a:srgbClr val="002060"/>
                </a:solidFill>
              </a:rPr>
              <a:t>объединений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</a:t>
            </a:r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ru-RU" dirty="0">
                <a:solidFill>
                  <a:srgbClr val="002060"/>
                </a:solidFill>
              </a:rPr>
              <a:t>в них активно занимаются спортом более 200 студентов </a:t>
            </a:r>
            <a:r>
              <a:rPr lang="ru-RU" dirty="0" smtClean="0">
                <a:solidFill>
                  <a:srgbClr val="002060"/>
                </a:solidFill>
              </a:rPr>
              <a:t>АлтГУ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633">
            <a:off x="5073426" y="478575"/>
            <a:ext cx="3832021" cy="2553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408">
            <a:off x="4984252" y="3088534"/>
            <a:ext cx="3889130" cy="2591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Отчет о реализации комплексного мероприятия ПСО </a:t>
            </a:r>
            <a:r>
              <a:rPr lang="ru-RU" sz="1200" dirty="0" err="1">
                <a:solidFill>
                  <a:srgbClr val="002060"/>
                </a:solidFill>
              </a:rPr>
              <a:t>АлтГУ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 – </a:t>
            </a:r>
            <a:r>
              <a:rPr lang="ru-RU" sz="1200" dirty="0" smtClean="0">
                <a:solidFill>
                  <a:srgbClr val="002060"/>
                </a:solidFill>
              </a:rPr>
              <a:t>нормы </a:t>
            </a:r>
            <a:r>
              <a:rPr lang="ru-RU" sz="1200" dirty="0">
                <a:solidFill>
                  <a:srgbClr val="002060"/>
                </a:solidFill>
              </a:rPr>
              <a:t>жизни»</a:t>
            </a:r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59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4120" y="764704"/>
            <a:ext cx="8168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Тренеры СК «Университет» начали готовить студентов к испытаниям Всероссийского комплекса ГТО. Были распространены методические материалы, проведен семинар для спортивных </a:t>
            </a:r>
            <a:r>
              <a:rPr lang="ru-RU" dirty="0" smtClean="0">
                <a:solidFill>
                  <a:srgbClr val="002060"/>
                </a:solidFill>
              </a:rPr>
              <a:t>организаторов - студентов </a:t>
            </a:r>
            <a:r>
              <a:rPr lang="ru-RU" dirty="0">
                <a:solidFill>
                  <a:srgbClr val="002060"/>
                </a:solidFill>
              </a:rPr>
              <a:t>и преподавателей, организовано участие тренеров в конференции по тематике ГТО (всероссийский </a:t>
            </a:r>
            <a:r>
              <a:rPr lang="ru-RU" dirty="0" smtClean="0">
                <a:solidFill>
                  <a:srgbClr val="002060"/>
                </a:solidFill>
              </a:rPr>
              <a:t>статус, на </a:t>
            </a:r>
            <a:r>
              <a:rPr lang="ru-RU" dirty="0">
                <a:solidFill>
                  <a:srgbClr val="002060"/>
                </a:solidFill>
              </a:rPr>
              <a:t>базе АГПУ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13">
            <a:off x="4527647" y="2713574"/>
            <a:ext cx="4411310" cy="294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7">
            <a:off x="222378" y="2556481"/>
            <a:ext cx="4540809" cy="3027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Отчет о реализации комплексного мероприятия ПСО </a:t>
            </a:r>
            <a:r>
              <a:rPr lang="ru-RU" sz="1200" dirty="0" err="1">
                <a:solidFill>
                  <a:srgbClr val="002060"/>
                </a:solidFill>
              </a:rPr>
              <a:t>АлтГУ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 – </a:t>
            </a:r>
            <a:r>
              <a:rPr lang="ru-RU" sz="1200" dirty="0" smtClean="0">
                <a:solidFill>
                  <a:srgbClr val="002060"/>
                </a:solidFill>
              </a:rPr>
              <a:t>нормы </a:t>
            </a:r>
            <a:r>
              <a:rPr lang="ru-RU" sz="1200" dirty="0">
                <a:solidFill>
                  <a:srgbClr val="002060"/>
                </a:solidFill>
              </a:rPr>
              <a:t>жизни»</a:t>
            </a:r>
          </a:p>
        </p:txBody>
      </p:sp>
    </p:spTree>
    <p:extLst>
      <p:ext uri="{BB962C8B-B14F-4D97-AF65-F5344CB8AC3E}">
        <p14:creationId xmlns:p14="http://schemas.microsoft.com/office/powerpoint/2010/main" val="35722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22610"/>
            <a:ext cx="6895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807">
            <a:off x="5470626" y="2455418"/>
            <a:ext cx="3068960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Отчет о реализации комплексного мероприятия ПСО </a:t>
            </a:r>
            <a:r>
              <a:rPr lang="ru-RU" sz="1200" dirty="0" err="1">
                <a:solidFill>
                  <a:srgbClr val="002060"/>
                </a:solidFill>
              </a:rPr>
              <a:t>АлтГУ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 – </a:t>
            </a:r>
            <a:r>
              <a:rPr lang="ru-RU" sz="1200" dirty="0" smtClean="0">
                <a:solidFill>
                  <a:srgbClr val="002060"/>
                </a:solidFill>
              </a:rPr>
              <a:t>нормы </a:t>
            </a:r>
            <a:r>
              <a:rPr lang="ru-RU" sz="1200" dirty="0">
                <a:solidFill>
                  <a:srgbClr val="002060"/>
                </a:solidFill>
              </a:rPr>
              <a:t>жизни»</a:t>
            </a:r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804">
            <a:off x="4229950" y="587645"/>
            <a:ext cx="5206333" cy="138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35248" y="836712"/>
            <a:ext cx="4712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Физическая подготовка включала </a:t>
            </a:r>
            <a:r>
              <a:rPr lang="ru-RU" sz="1600" dirty="0" smtClean="0">
                <a:solidFill>
                  <a:srgbClr val="002060"/>
                </a:solidFill>
              </a:rPr>
              <a:t>в              себя </a:t>
            </a:r>
            <a:r>
              <a:rPr lang="ru-RU" sz="1600" dirty="0">
                <a:solidFill>
                  <a:srgbClr val="002060"/>
                </a:solidFill>
              </a:rPr>
              <a:t>и соревновательный процесс. Спортивным клубом было </a:t>
            </a:r>
            <a:r>
              <a:rPr lang="ru-RU" sz="1600" dirty="0" smtClean="0">
                <a:solidFill>
                  <a:srgbClr val="002060"/>
                </a:solidFill>
              </a:rPr>
              <a:t>             организовано </a:t>
            </a:r>
            <a:r>
              <a:rPr lang="ru-RU" sz="1600" dirty="0">
                <a:solidFill>
                  <a:srgbClr val="002060"/>
                </a:solidFill>
              </a:rPr>
              <a:t>13 соревнований </a:t>
            </a:r>
            <a:r>
              <a:rPr lang="ru-RU" sz="1600" dirty="0" smtClean="0">
                <a:solidFill>
                  <a:srgbClr val="002060"/>
                </a:solidFill>
              </a:rPr>
              <a:t>Спартакиады </a:t>
            </a:r>
            <a:r>
              <a:rPr lang="ru-RU" sz="1600" dirty="0">
                <a:solidFill>
                  <a:srgbClr val="002060"/>
                </a:solidFill>
              </a:rPr>
              <a:t>студентов АлтГУ в которых приняли участие 1248 человек. Проведено 6 межфакультетских соревнований, не входящих в Спартакиаду, в которых приняло участие 576 </a:t>
            </a:r>
            <a:r>
              <a:rPr lang="ru-RU" sz="1600" dirty="0" smtClean="0">
                <a:solidFill>
                  <a:srgbClr val="002060"/>
                </a:solidFill>
              </a:rPr>
              <a:t>человек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dirty="0">
                <a:solidFill>
                  <a:srgbClr val="002060"/>
                </a:solidFill>
              </a:rPr>
              <a:t>городских, краевых и межрегиональных соревнованиях, количество которых </a:t>
            </a:r>
            <a:r>
              <a:rPr lang="ru-RU" sz="1600" dirty="0" smtClean="0">
                <a:solidFill>
                  <a:srgbClr val="002060"/>
                </a:solidFill>
              </a:rPr>
              <a:t>  составило 58, </a:t>
            </a:r>
            <a:r>
              <a:rPr lang="ru-RU" sz="1600" dirty="0">
                <a:solidFill>
                  <a:srgbClr val="002060"/>
                </a:solidFill>
              </a:rPr>
              <a:t>приняли участие сборные команды АлтГУ, количество членов которых составило 595 </a:t>
            </a:r>
            <a:r>
              <a:rPr lang="ru-RU" sz="1600" dirty="0" smtClean="0">
                <a:solidFill>
                  <a:srgbClr val="002060"/>
                </a:solidFill>
              </a:rPr>
              <a:t>человек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В </a:t>
            </a:r>
            <a:r>
              <a:rPr lang="ru-RU" sz="1600" b="1" dirty="0">
                <a:solidFill>
                  <a:srgbClr val="002060"/>
                </a:solidFill>
              </a:rPr>
              <a:t>результате занято 21 призовое место на официальных региональных, окружных и всероссийских </a:t>
            </a:r>
            <a:r>
              <a:rPr lang="ru-RU" sz="1600" b="1" dirty="0" smtClean="0">
                <a:solidFill>
                  <a:srgbClr val="002060"/>
                </a:solidFill>
              </a:rPr>
              <a:t>соревнованиях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750183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Первым массовым мероприятием проекта стал Фестиваль ГТО, который был проведен на стадионе «Лабиринт» 19 мая 2015 </a:t>
            </a:r>
            <a:r>
              <a:rPr lang="ru-RU" b="1" dirty="0" smtClean="0">
                <a:solidFill>
                  <a:srgbClr val="002060"/>
                </a:solidFill>
              </a:rPr>
              <a:t>года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afisha_gto_ag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09222">
            <a:off x="5989128" y="256908"/>
            <a:ext cx="2781401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790">
            <a:off x="5703906" y="4239373"/>
            <a:ext cx="3342647" cy="2371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Отчет о реализации комплексного мероприятия ПСО </a:t>
            </a:r>
            <a:r>
              <a:rPr lang="ru-RU" sz="1200" dirty="0" err="1">
                <a:solidFill>
                  <a:srgbClr val="002060"/>
                </a:solidFill>
              </a:rPr>
              <a:t>АлтГУ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 – </a:t>
            </a:r>
            <a:r>
              <a:rPr lang="ru-RU" sz="1200" dirty="0" smtClean="0">
                <a:solidFill>
                  <a:srgbClr val="002060"/>
                </a:solidFill>
              </a:rPr>
              <a:t>нормы </a:t>
            </a:r>
            <a:r>
              <a:rPr lang="ru-RU" sz="1200" dirty="0">
                <a:solidFill>
                  <a:srgbClr val="002060"/>
                </a:solidFill>
              </a:rPr>
              <a:t>жизни»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556792"/>
            <a:ext cx="52565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и был приурочен к празднованию Дня рождения Университета. Его участники прошли испытания по легкой атлетике на дистанциях 100, 800 и 1500 метров. </a:t>
            </a:r>
            <a:r>
              <a:rPr lang="ru-RU" dirty="0" smtClean="0">
                <a:solidFill>
                  <a:srgbClr val="002060"/>
                </a:solidFill>
              </a:rPr>
              <a:t>Участвовали </a:t>
            </a:r>
            <a:r>
              <a:rPr lang="ru-RU" dirty="0">
                <a:solidFill>
                  <a:srgbClr val="002060"/>
                </a:solidFill>
              </a:rPr>
              <a:t>команды факультетов, всего 12 команд, 96 участников, более 400 </a:t>
            </a:r>
            <a:r>
              <a:rPr lang="ru-RU" dirty="0" smtClean="0">
                <a:solidFill>
                  <a:srgbClr val="002060"/>
                </a:solidFill>
              </a:rPr>
              <a:t>болельщиков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По </a:t>
            </a:r>
            <a:r>
              <a:rPr lang="ru-RU" dirty="0">
                <a:solidFill>
                  <a:srgbClr val="002060"/>
                </a:solidFill>
              </a:rPr>
              <a:t>результатам испытаний, участникам были выданы «Сертификаты участника ГТО», куда можно заносить свои личные результаты по испытаниям комплекса. У студентов АлтГУ появилась возможность самостоятельно делать оценку своего уровня физического развития и готовности к сдаче норм </a:t>
            </a:r>
            <a:r>
              <a:rPr lang="ru-RU" dirty="0" smtClean="0">
                <a:solidFill>
                  <a:srgbClr val="002060"/>
                </a:solidFill>
              </a:rPr>
              <a:t>ГТО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79" y="-43025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1" y="1166843"/>
            <a:ext cx="8029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4F81BD">
                    <a:lumMod val="50000"/>
                  </a:srgbClr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4F81BD">
                  <a:lumMod val="50000"/>
                </a:srgbClr>
              </a:solidFill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015" y="736243"/>
            <a:ext cx="400190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Вторым массовым мероприятием проекта стал второй Фестиваль ГТО, который также проводился на стадионе «Лабиринт» 10 октября 2015 </a:t>
            </a:r>
            <a:r>
              <a:rPr lang="ru-RU" b="1" dirty="0" smtClean="0">
                <a:solidFill>
                  <a:srgbClr val="002060"/>
                </a:solidFill>
              </a:rPr>
              <a:t>года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На </a:t>
            </a:r>
            <a:r>
              <a:rPr lang="ru-RU" sz="1600" dirty="0">
                <a:solidFill>
                  <a:srgbClr val="002060"/>
                </a:solidFill>
              </a:rPr>
              <a:t>этот раз его участниками стали студенты, занимающиеся в спортивных секциях АлтГУ. Участники прошли испытания по легкой атлетике на дистанциях 2000 и 3000 метров. Всего в испытаниях приняли участие 190 человек. По результатам </a:t>
            </a:r>
            <a:r>
              <a:rPr lang="ru-RU" sz="1600" dirty="0" smtClean="0">
                <a:solidFill>
                  <a:srgbClr val="002060"/>
                </a:solidFill>
              </a:rPr>
              <a:t>испытаний участники </a:t>
            </a:r>
            <a:r>
              <a:rPr lang="ru-RU" sz="1600" dirty="0">
                <a:solidFill>
                  <a:srgbClr val="002060"/>
                </a:solidFill>
              </a:rPr>
              <a:t>также получили «Сертификаты участника ГТО», куда были занесены личные результаты по испытаниям </a:t>
            </a:r>
            <a:r>
              <a:rPr lang="ru-RU" sz="1600" dirty="0" smtClean="0">
                <a:solidFill>
                  <a:srgbClr val="002060"/>
                </a:solidFill>
              </a:rPr>
              <a:t>комплекса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13" y="252313"/>
            <a:ext cx="3965651" cy="2643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06">
            <a:off x="4539275" y="2989479"/>
            <a:ext cx="4199481" cy="2799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Отчет о реализации комплексного мероприятия ПСО </a:t>
            </a:r>
            <a:r>
              <a:rPr lang="ru-RU" sz="1200" dirty="0" err="1">
                <a:solidFill>
                  <a:srgbClr val="002060"/>
                </a:solidFill>
              </a:rPr>
              <a:t>АлтГУ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 – </a:t>
            </a:r>
            <a:r>
              <a:rPr lang="ru-RU" sz="1200" dirty="0" smtClean="0">
                <a:solidFill>
                  <a:srgbClr val="002060"/>
                </a:solidFill>
              </a:rPr>
              <a:t>нормы </a:t>
            </a:r>
            <a:r>
              <a:rPr lang="ru-RU" sz="1200" dirty="0">
                <a:solidFill>
                  <a:srgbClr val="002060"/>
                </a:solidFill>
              </a:rPr>
              <a:t>жизни»</a:t>
            </a:r>
          </a:p>
        </p:txBody>
      </p:sp>
    </p:spTree>
    <p:extLst>
      <p:ext uri="{BB962C8B-B14F-4D97-AF65-F5344CB8AC3E}">
        <p14:creationId xmlns:p14="http://schemas.microsoft.com/office/powerpoint/2010/main" val="1984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5" y="-25777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249" y="836712"/>
            <a:ext cx="39922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23 сентября в стенах </a:t>
            </a:r>
            <a:r>
              <a:rPr lang="ru-RU" sz="1600" b="1" dirty="0" smtClean="0">
                <a:solidFill>
                  <a:srgbClr val="002060"/>
                </a:solidFill>
              </a:rPr>
              <a:t>АлтГУ прошел </a:t>
            </a:r>
            <a:r>
              <a:rPr lang="ru-RU" sz="1600" b="1" dirty="0">
                <a:solidFill>
                  <a:srgbClr val="002060"/>
                </a:solidFill>
              </a:rPr>
              <a:t>круглый </a:t>
            </a:r>
            <a:r>
              <a:rPr lang="ru-RU" sz="1600" b="1" dirty="0" smtClean="0">
                <a:solidFill>
                  <a:srgbClr val="002060"/>
                </a:solidFill>
              </a:rPr>
              <a:t>стол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</a:rPr>
              <a:t>посвященный вопросам внедрения Всероссийского физкультурно-спортивного комплекса «Готов к труду и обороне» в 2016 году, в котором приняло участие 56 человек из 9 вузов Алтайского края, из них 30 </a:t>
            </a:r>
            <a:r>
              <a:rPr lang="ru-RU" sz="1600" dirty="0" smtClean="0">
                <a:solidFill>
                  <a:srgbClr val="002060"/>
                </a:solidFill>
              </a:rPr>
              <a:t>студентов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6478">
            <a:off x="674388" y="3346220"/>
            <a:ext cx="3282252" cy="246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80" y="3248651"/>
            <a:ext cx="3504828" cy="2628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Отчет о реализации комплексного мероприятия ПСО </a:t>
            </a:r>
            <a:r>
              <a:rPr lang="ru-RU" sz="1200" dirty="0" err="1">
                <a:solidFill>
                  <a:srgbClr val="002060"/>
                </a:solidFill>
              </a:rPr>
              <a:t>АлтГУ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 – </a:t>
            </a:r>
            <a:r>
              <a:rPr lang="ru-RU" sz="1200" dirty="0" smtClean="0">
                <a:solidFill>
                  <a:srgbClr val="002060"/>
                </a:solidFill>
              </a:rPr>
              <a:t>нормы </a:t>
            </a:r>
            <a:r>
              <a:rPr lang="ru-RU" sz="1200" dirty="0">
                <a:solidFill>
                  <a:srgbClr val="002060"/>
                </a:solidFill>
              </a:rPr>
              <a:t>жизни»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99551" y="831595"/>
            <a:ext cx="42517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Следующим мероприятием проекта стали </a:t>
            </a:r>
            <a:r>
              <a:rPr lang="ru-RU" sz="1600" b="1" dirty="0">
                <a:solidFill>
                  <a:srgbClr val="002060"/>
                </a:solidFill>
              </a:rPr>
              <a:t>испытания </a:t>
            </a:r>
            <a:r>
              <a:rPr lang="ru-RU" sz="1600" b="1" dirty="0" smtClean="0">
                <a:solidFill>
                  <a:srgbClr val="002060"/>
                </a:solidFill>
              </a:rPr>
              <a:t>на </a:t>
            </a:r>
            <a:r>
              <a:rPr lang="ru-RU" sz="1600" b="1" dirty="0">
                <a:solidFill>
                  <a:srgbClr val="002060"/>
                </a:solidFill>
              </a:rPr>
              <a:t>силу рук и гибкость</a:t>
            </a:r>
            <a:r>
              <a:rPr lang="ru-RU" sz="1600" dirty="0">
                <a:solidFill>
                  <a:srgbClr val="002060"/>
                </a:solidFill>
              </a:rPr>
              <a:t>. Для юношей это было подтягивание в висе на перекладине, для девушек – отжимание в упоре лежа. Мероприятие прошло в </a:t>
            </a:r>
            <a:r>
              <a:rPr lang="ru-RU" sz="1600" dirty="0" err="1">
                <a:solidFill>
                  <a:srgbClr val="002060"/>
                </a:solidFill>
              </a:rPr>
              <a:t>СОКе</a:t>
            </a:r>
            <a:r>
              <a:rPr lang="ru-RU" sz="1600" dirty="0">
                <a:solidFill>
                  <a:srgbClr val="002060"/>
                </a:solidFill>
              </a:rPr>
              <a:t> АлтГУ в два этапа: 3 и 10 ноября, в нем принимали участие студенты, занимающиеся в спортивных секциях, в количестве 225 </a:t>
            </a:r>
            <a:r>
              <a:rPr lang="ru-RU" sz="1600" dirty="0" smtClean="0">
                <a:solidFill>
                  <a:srgbClr val="002060"/>
                </a:solidFill>
              </a:rPr>
              <a:t>человек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93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3231</TotalTime>
  <Words>1088</Words>
  <Application>Microsoft Office PowerPoint</Application>
  <PresentationFormat>Экран (4:3)</PresentationFormat>
  <Paragraphs>65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</dc:creator>
  <cp:lastModifiedBy>Владелец</cp:lastModifiedBy>
  <cp:revision>204</cp:revision>
  <cp:lastPrinted>2012-11-13T09:56:18Z</cp:lastPrinted>
  <dcterms:created xsi:type="dcterms:W3CDTF">2012-06-15T02:42:33Z</dcterms:created>
  <dcterms:modified xsi:type="dcterms:W3CDTF">2015-12-25T14:36:11Z</dcterms:modified>
</cp:coreProperties>
</file>