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2"/>
  </p:notesMasterIdLst>
  <p:sldIdLst>
    <p:sldId id="256" r:id="rId2"/>
    <p:sldId id="258" r:id="rId3"/>
    <p:sldId id="268" r:id="rId4"/>
    <p:sldId id="259" r:id="rId5"/>
    <p:sldId id="260" r:id="rId6"/>
    <p:sldId id="261" r:id="rId7"/>
    <p:sldId id="263" r:id="rId8"/>
    <p:sldId id="266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61B8A-B694-492A-BC76-AE55863D9858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D60E9-A724-4D31-94D6-1CDD926BD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3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D60E9-A724-4D31-94D6-1CDD926BDD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3588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9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4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2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1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8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17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86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8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9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9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8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8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4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1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109E05-2B68-45B3-9070-1C821574D76B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924762-08CC-49EF-B542-BE8BC9AA8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9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vk.com/sktb_radiotehni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7030A0"/>
                </a:solidFill>
              </a:rPr>
              <a:t>ЕЖЕГОДНАЯ </a:t>
            </a:r>
            <a:r>
              <a:rPr lang="ru-RU" sz="3800" b="1" dirty="0">
                <a:solidFill>
                  <a:srgbClr val="7030A0"/>
                </a:solidFill>
              </a:rPr>
              <a:t>МОЛОДЕЖНАЯ НАУЧНАЯ ШКОЛА </a:t>
            </a:r>
            <a:r>
              <a:rPr lang="ru-RU" sz="3800" b="1" dirty="0" smtClean="0">
                <a:solidFill>
                  <a:srgbClr val="7030A0"/>
                </a:solidFill>
              </a:rPr>
              <a:t/>
            </a:r>
            <a:br>
              <a:rPr lang="ru-RU" sz="3800" b="1" dirty="0" smtClean="0">
                <a:solidFill>
                  <a:srgbClr val="7030A0"/>
                </a:solidFill>
              </a:rPr>
            </a:br>
            <a:r>
              <a:rPr lang="ru-RU" sz="3800" b="1" dirty="0" smtClean="0">
                <a:solidFill>
                  <a:srgbClr val="7030A0"/>
                </a:solidFill>
              </a:rPr>
              <a:t>«ПЕРВАЯ СТУПЕНЬ </a:t>
            </a:r>
            <a:r>
              <a:rPr lang="ru-RU" sz="3800" dirty="0">
                <a:solidFill>
                  <a:srgbClr val="7030A0"/>
                </a:solidFill>
              </a:rPr>
              <a:t/>
            </a:r>
            <a:br>
              <a:rPr lang="ru-RU" sz="3800" dirty="0">
                <a:solidFill>
                  <a:srgbClr val="7030A0"/>
                </a:solidFill>
              </a:rPr>
            </a:br>
            <a:r>
              <a:rPr lang="ru-RU" sz="3800" b="1" dirty="0">
                <a:solidFill>
                  <a:srgbClr val="7030A0"/>
                </a:solidFill>
              </a:rPr>
              <a:t>В АЗИАТСКОМ ИННОВАЦИОННОМ </a:t>
            </a:r>
            <a:r>
              <a:rPr lang="ru-RU" sz="3800" b="1" dirty="0" smtClean="0">
                <a:solidFill>
                  <a:srgbClr val="7030A0"/>
                </a:solidFill>
              </a:rPr>
              <a:t>ПРОСТРАНСТВЕ»</a:t>
            </a:r>
            <a:endParaRPr lang="ru-RU" sz="3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4694" y="4789033"/>
            <a:ext cx="5762563" cy="1364531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Мероприятие 1.3 </a:t>
            </a:r>
            <a:r>
              <a:rPr lang="ru-RU" i="1" dirty="0">
                <a:solidFill>
                  <a:srgbClr val="7030A0"/>
                </a:solidFill>
              </a:rPr>
              <a:t>Программы развития деятельности студенческих объединений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Медиа-сопровождение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710" y="2280633"/>
            <a:ext cx="7704667" cy="33328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отдел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связей с общественностью и структурные подразделения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АлтГУ разместили в сети Интернет более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20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материалов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2015 начал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свою работу пресс-центр СКТБ «Радиотехника», который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освещал мероприятия проекта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социальной сети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ВКонтакте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»: </a:t>
            </a:r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vk.com/sktb_radiotehnika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4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90" y="2666998"/>
            <a:ext cx="8190963" cy="23600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Цель – развитие практико-ориентированного обучения и подготовка высококвалифицированных кадров для нужд приоритетных отраслей экономики и социальной сферы Азиатского </a:t>
            </a:r>
            <a:r>
              <a:rPr lang="ru-RU" dirty="0" smtClean="0">
                <a:solidFill>
                  <a:srgbClr val="7030A0"/>
                </a:solidFill>
              </a:rPr>
              <a:t>региона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012" y="2540000"/>
            <a:ext cx="4070679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В рамках реализации проекта основной акцент был сделан на популяризацию научно-исследовательской и научно-практической деятельности </a:t>
            </a:r>
            <a:r>
              <a:rPr lang="ru-RU" dirty="0" smtClean="0">
                <a:solidFill>
                  <a:srgbClr val="7030A0"/>
                </a:solidFill>
              </a:rPr>
              <a:t>молодёжи 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8012" y="3911600"/>
            <a:ext cx="4070679" cy="1828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Работа была организована по следующим направлениям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Робототехника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IT-</a:t>
            </a:r>
            <a:r>
              <a:rPr lang="ru-RU" dirty="0">
                <a:solidFill>
                  <a:srgbClr val="7030A0"/>
                </a:solidFill>
              </a:rPr>
              <a:t>технологии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Дистанционное зондирование </a:t>
            </a:r>
            <a:r>
              <a:rPr lang="ru-RU" dirty="0" smtClean="0">
                <a:solidFill>
                  <a:srgbClr val="7030A0"/>
                </a:solidFill>
              </a:rPr>
              <a:t>Земли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r="21992"/>
          <a:stretch>
            <a:fillRect/>
          </a:stretch>
        </p:blipFill>
        <p:spPr>
          <a:xfrm>
            <a:off x="5113338" y="965200"/>
            <a:ext cx="3798887" cy="4521200"/>
          </a:xfrm>
        </p:spPr>
      </p:pic>
    </p:spTree>
    <p:extLst>
      <p:ext uri="{BB962C8B-B14F-4D97-AF65-F5344CB8AC3E}">
        <p14:creationId xmlns:p14="http://schemas.microsoft.com/office/powerpoint/2010/main" val="11229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955805" cy="175259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Вовлечение школьников </a:t>
            </a:r>
            <a:r>
              <a:rPr lang="ru-RU" sz="2000" dirty="0">
                <a:solidFill>
                  <a:srgbClr val="7030A0"/>
                </a:solidFill>
              </a:rPr>
              <a:t>и студентов младших курсов в робототехнику, техническое творчество, моделирование, формирование и развитие творческой личности, владеющей техническими знаниями, умениями и навыками и популяризация инженерных специальностей и возможностей робототехники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2923165"/>
            <a:ext cx="4241020" cy="28196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88" y="2937668"/>
            <a:ext cx="3740150" cy="2805112"/>
          </a:xfrm>
        </p:spPr>
      </p:pic>
    </p:spTree>
    <p:extLst>
      <p:ext uri="{BB962C8B-B14F-4D97-AF65-F5344CB8AC3E}">
        <p14:creationId xmlns:p14="http://schemas.microsoft.com/office/powerpoint/2010/main" val="18710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93" y="4765183"/>
            <a:ext cx="8240492" cy="65033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Модульная школа «Юный </a:t>
            </a:r>
            <a:r>
              <a:rPr lang="ru-RU" b="1" dirty="0" smtClean="0">
                <a:solidFill>
                  <a:srgbClr val="7030A0"/>
                </a:solidFill>
              </a:rPr>
              <a:t>техник»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>
                <a:solidFill>
                  <a:srgbClr val="7030A0"/>
                </a:solidFill>
              </a:rPr>
              <a:t>23-28 </a:t>
            </a:r>
            <a:r>
              <a:rPr lang="ru-RU" b="1" dirty="0" smtClean="0">
                <a:solidFill>
                  <a:srgbClr val="7030A0"/>
                </a:solidFill>
              </a:rPr>
              <a:t>марта, </a:t>
            </a:r>
            <a:r>
              <a:rPr lang="ru-RU" b="1" dirty="0" smtClean="0">
                <a:solidFill>
                  <a:srgbClr val="7030A0"/>
                </a:solidFill>
              </a:rPr>
              <a:t>02-07 </a:t>
            </a:r>
            <a:r>
              <a:rPr lang="ru-RU" b="1" dirty="0" smtClean="0">
                <a:solidFill>
                  <a:srgbClr val="7030A0"/>
                </a:solidFill>
              </a:rPr>
              <a:t>ноября </a:t>
            </a:r>
            <a:r>
              <a:rPr lang="ru-RU" b="1" dirty="0" smtClean="0">
                <a:solidFill>
                  <a:srgbClr val="7030A0"/>
                </a:solidFill>
              </a:rPr>
              <a:t>2015</a:t>
            </a:r>
            <a:r>
              <a:rPr lang="ru-RU" sz="2800" b="1" dirty="0" smtClean="0">
                <a:solidFill>
                  <a:srgbClr val="7030A0"/>
                </a:solidFill>
              </a:rPr>
              <a:t>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6" b="11526"/>
          <a:stretch>
            <a:fillRect/>
          </a:stretch>
        </p:blipFill>
        <p:spPr>
          <a:xfrm>
            <a:off x="1009813" y="463641"/>
            <a:ext cx="7784472" cy="39924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7126" y="5557181"/>
            <a:ext cx="7797159" cy="830740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rgbClr val="7030A0"/>
                </a:solidFill>
              </a:rPr>
              <a:t>в течение недели </a:t>
            </a:r>
            <a:r>
              <a:rPr lang="ru-RU" sz="1800" dirty="0" smtClean="0">
                <a:solidFill>
                  <a:srgbClr val="7030A0"/>
                </a:solidFill>
              </a:rPr>
              <a:t>ученики от </a:t>
            </a:r>
            <a:r>
              <a:rPr lang="ru-RU" sz="1800" dirty="0">
                <a:solidFill>
                  <a:srgbClr val="7030A0"/>
                </a:solidFill>
              </a:rPr>
              <a:t>10 до 16 лет из </a:t>
            </a:r>
            <a:r>
              <a:rPr lang="ru-RU" sz="1800" dirty="0" smtClean="0">
                <a:solidFill>
                  <a:srgbClr val="7030A0"/>
                </a:solidFill>
              </a:rPr>
              <a:t>городов Алтайского края</a:t>
            </a:r>
            <a:endParaRPr lang="ru-RU" sz="1800" dirty="0">
              <a:solidFill>
                <a:srgbClr val="7030A0"/>
              </a:solidFill>
            </a:endParaRPr>
          </a:p>
          <a:p>
            <a:r>
              <a:rPr lang="ru-RU" sz="1800" dirty="0">
                <a:solidFill>
                  <a:srgbClr val="7030A0"/>
                </a:solidFill>
              </a:rPr>
              <a:t>обучались </a:t>
            </a:r>
            <a:r>
              <a:rPr lang="ru-RU" sz="1800" dirty="0" smtClean="0">
                <a:solidFill>
                  <a:srgbClr val="7030A0"/>
                </a:solidFill>
              </a:rPr>
              <a:t>цифровому </a:t>
            </a:r>
            <a:r>
              <a:rPr lang="ru-RU" sz="1800" dirty="0" err="1" smtClean="0">
                <a:solidFill>
                  <a:srgbClr val="7030A0"/>
                </a:solidFill>
              </a:rPr>
              <a:t>прототипированию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>
                <a:solidFill>
                  <a:srgbClr val="7030A0"/>
                </a:solidFill>
              </a:rPr>
              <a:t>и </a:t>
            </a:r>
            <a:r>
              <a:rPr lang="ru-RU" sz="1800" dirty="0" smtClean="0">
                <a:solidFill>
                  <a:srgbClr val="7030A0"/>
                </a:solidFill>
              </a:rPr>
              <a:t>робототехнике</a:t>
            </a:r>
            <a:endParaRPr lang="ru-RU" sz="1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4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3" y="685800"/>
            <a:ext cx="4043966" cy="47362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05-06 </a:t>
            </a:r>
            <a:r>
              <a:rPr lang="ru-RU" b="1" dirty="0">
                <a:solidFill>
                  <a:srgbClr val="7030A0"/>
                </a:solidFill>
              </a:rPr>
              <a:t>ноября 2015 </a:t>
            </a:r>
            <a:r>
              <a:rPr lang="ru-RU" b="1" dirty="0" smtClean="0">
                <a:solidFill>
                  <a:srgbClr val="7030A0"/>
                </a:solidFill>
              </a:rPr>
              <a:t>    состоялась </a:t>
            </a:r>
            <a:r>
              <a:rPr lang="ru-RU" b="1" dirty="0">
                <a:solidFill>
                  <a:srgbClr val="7030A0"/>
                </a:solidFill>
              </a:rPr>
              <a:t>вторая </a:t>
            </a:r>
            <a:r>
              <a:rPr lang="ru-RU" b="1" dirty="0" smtClean="0">
                <a:solidFill>
                  <a:srgbClr val="7030A0"/>
                </a:solidFill>
              </a:rPr>
              <a:t>Международная конференция </a:t>
            </a:r>
            <a:r>
              <a:rPr lang="ru-RU" b="1" dirty="0">
                <a:solidFill>
                  <a:srgbClr val="7030A0"/>
                </a:solidFill>
              </a:rPr>
              <a:t>«Использование цифровых средств обучения и робототехники в общем и профессиональном </a:t>
            </a:r>
            <a:r>
              <a:rPr lang="ru-RU" b="1" dirty="0" smtClean="0">
                <a:solidFill>
                  <a:srgbClr val="7030A0"/>
                </a:solidFill>
              </a:rPr>
              <a:t>образовании»</a:t>
            </a:r>
            <a:r>
              <a:rPr lang="ru-RU" b="1" dirty="0">
                <a:solidFill>
                  <a:srgbClr val="7030A0"/>
                </a:solidFill>
              </a:rPr>
              <a:t> в рамках которой состоялся I </a:t>
            </a:r>
            <a:r>
              <a:rPr lang="ru-RU" b="1" dirty="0" smtClean="0">
                <a:solidFill>
                  <a:srgbClr val="7030A0"/>
                </a:solidFill>
              </a:rPr>
              <a:t>Конкурс </a:t>
            </a:r>
            <a:r>
              <a:rPr lang="ru-RU" b="1" dirty="0">
                <a:solidFill>
                  <a:srgbClr val="7030A0"/>
                </a:solidFill>
              </a:rPr>
              <a:t>исследовательских проектов среди школьников и студентов по </a:t>
            </a:r>
            <a:r>
              <a:rPr lang="ru-RU" b="1" dirty="0" smtClean="0">
                <a:solidFill>
                  <a:srgbClr val="7030A0"/>
                </a:solidFill>
              </a:rPr>
              <a:t>робототехнике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3063" y="1536700"/>
            <a:ext cx="5105400" cy="3403600"/>
          </a:xfrm>
        </p:spPr>
      </p:pic>
    </p:spTree>
    <p:extLst>
      <p:ext uri="{BB962C8B-B14F-4D97-AF65-F5344CB8AC3E}">
        <p14:creationId xmlns:p14="http://schemas.microsoft.com/office/powerpoint/2010/main" val="37665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86557"/>
            <a:ext cx="7704667" cy="83390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Фестиваль науки Алтая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1291494"/>
            <a:ext cx="3740150" cy="24934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0" y="1291494"/>
            <a:ext cx="3740150" cy="249343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650" y="3955958"/>
            <a:ext cx="3740150" cy="27093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3"/>
          <a:stretch/>
        </p:blipFill>
        <p:spPr>
          <a:xfrm>
            <a:off x="1239241" y="3973033"/>
            <a:ext cx="3483042" cy="26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907" y="2023056"/>
            <a:ext cx="7704667" cy="333281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Администрация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города Барнаула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Администрация города Бийска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КГБУ ДО «Краевой центр информационно-технической работы»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МБОУ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ДОД «ЦД(Ю)ТТ» Ленинского района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г.Барнаула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930761" y="1155413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Партнёры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44699"/>
            <a:ext cx="7704667" cy="2193702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7030A0"/>
                </a:solidFill>
              </a:rPr>
              <a:t>В течение </a:t>
            </a:r>
            <a:r>
              <a:rPr lang="ru-RU" sz="2200" dirty="0" smtClean="0">
                <a:solidFill>
                  <a:srgbClr val="7030A0"/>
                </a:solidFill>
              </a:rPr>
              <a:t>2015 </a:t>
            </a:r>
            <a:r>
              <a:rPr lang="ru-RU" sz="2200" dirty="0">
                <a:solidFill>
                  <a:srgbClr val="7030A0"/>
                </a:solidFill>
              </a:rPr>
              <a:t>в </a:t>
            </a:r>
            <a:r>
              <a:rPr lang="ru-RU" sz="2200" dirty="0" smtClean="0">
                <a:solidFill>
                  <a:srgbClr val="7030A0"/>
                </a:solidFill>
              </a:rPr>
              <a:t>мероприятиях проекта приняли </a:t>
            </a:r>
            <a:r>
              <a:rPr lang="ru-RU" sz="2200" dirty="0">
                <a:solidFill>
                  <a:srgbClr val="7030A0"/>
                </a:solidFill>
              </a:rPr>
              <a:t>участие </a:t>
            </a:r>
            <a:r>
              <a:rPr lang="ru-RU" sz="2200" dirty="0" smtClean="0">
                <a:solidFill>
                  <a:srgbClr val="7030A0"/>
                </a:solidFill>
              </a:rPr>
              <a:t>   </a:t>
            </a:r>
            <a:r>
              <a:rPr lang="ru-RU" sz="2200" b="1" dirty="0" smtClean="0">
                <a:solidFill>
                  <a:srgbClr val="7030A0"/>
                </a:solidFill>
              </a:rPr>
              <a:t>283 </a:t>
            </a:r>
            <a:r>
              <a:rPr lang="ru-RU" sz="2200" dirty="0">
                <a:solidFill>
                  <a:srgbClr val="7030A0"/>
                </a:solidFill>
              </a:rPr>
              <a:t>человека, количество событий (проведение мероприятий для школьников и студентов, участие в выставках, конкурсах и конференциях, встречи коллективов с целью усовершенствования проектов </a:t>
            </a:r>
            <a:r>
              <a:rPr lang="ru-RU" sz="2200" dirty="0" smtClean="0">
                <a:solidFill>
                  <a:srgbClr val="7030A0"/>
                </a:solidFill>
              </a:rPr>
              <a:t>) </a:t>
            </a:r>
            <a:r>
              <a:rPr lang="ru-RU" sz="2200" dirty="0">
                <a:solidFill>
                  <a:srgbClr val="7030A0"/>
                </a:solidFill>
              </a:rPr>
              <a:t>– </a:t>
            </a:r>
            <a:r>
              <a:rPr lang="ru-RU" sz="2200" b="1" dirty="0" smtClean="0">
                <a:solidFill>
                  <a:srgbClr val="7030A0"/>
                </a:solidFill>
              </a:rPr>
              <a:t>32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69" y="3673544"/>
            <a:ext cx="4778551" cy="318445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5" y="2614412"/>
            <a:ext cx="4185691" cy="2790460"/>
          </a:xfrm>
        </p:spPr>
      </p:pic>
    </p:spTree>
    <p:extLst>
      <p:ext uri="{BB962C8B-B14F-4D97-AF65-F5344CB8AC3E}">
        <p14:creationId xmlns:p14="http://schemas.microsoft.com/office/powerpoint/2010/main" val="30889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333</TotalTime>
  <Words>251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ЕЖЕГОДНАЯ МОЛОДЕЖНАЯ НАУЧНАЯ ШКОЛА  «ПЕРВАЯ СТУПЕНЬ  В АЗИАТСКОМ ИННОВАЦИОННОМ ПРОСТРАНСТВЕ»</vt:lpstr>
      <vt:lpstr>Цель – развитие практико-ориентированного обучения и подготовка высококвалифицированных кадров для нужд приоритетных отраслей экономики и социальной сферы Азиатского региона</vt:lpstr>
      <vt:lpstr>В рамках реализации проекта основной акцент был сделан на популяризацию научно-исследовательской и научно-практической деятельности молодёжи  </vt:lpstr>
      <vt:lpstr>Вовлечение школьников и студентов младших курсов в робототехнику, техническое творчество, моделирование, формирование и развитие творческой личности, владеющей техническими знаниями, умениями и навыками и популяризация инженерных специальностей и возможностей робототехники</vt:lpstr>
      <vt:lpstr>Модульная школа «Юный техник»  (23-28 марта, 02-07 ноября 2015)</vt:lpstr>
      <vt:lpstr>05-06 ноября 2015     состоялась вторая Международная конференция «Использование цифровых средств обучения и робототехники в общем и профессиональном образовании» в рамках которой состоялся I Конкурс исследовательских проектов среди школьников и студентов по робототехнике</vt:lpstr>
      <vt:lpstr>Фестиваль науки Алтая</vt:lpstr>
      <vt:lpstr>Партнёры проекта:</vt:lpstr>
      <vt:lpstr>В течение 2015 в мероприятиях проекта приняли участие    283 человека, количество событий (проведение мероприятий для школьников и студентов, участие в выставках, конкурсах и конференциях, встречи коллективов с целью усовершенствования проектов ) – 32</vt:lpstr>
      <vt:lpstr>Медиа-сопровождение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«ЕЖЕГОДНАЯ МОЛОДЕЖНАЯ НАУЧНАЯ ШКОЛА «ПЕРВАЯ СТУПЕНЬ  В АЗИАТСКОМ ИННОВАЦИОННОМ ПРОСТРАНСТВЕ»</dc:title>
  <dc:creator>Черенкова Анастасия Васильевна</dc:creator>
  <cp:lastModifiedBy>Владелец</cp:lastModifiedBy>
  <cp:revision>17</cp:revision>
  <dcterms:created xsi:type="dcterms:W3CDTF">2015-12-10T07:56:05Z</dcterms:created>
  <dcterms:modified xsi:type="dcterms:W3CDTF">2015-12-30T14:19:07Z</dcterms:modified>
</cp:coreProperties>
</file>