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4" r:id="rId5"/>
    <p:sldId id="263" r:id="rId6"/>
    <p:sldId id="262" r:id="rId7"/>
    <p:sldId id="258" r:id="rId8"/>
    <p:sldId id="265" r:id="rId9"/>
  </p:sldIdLst>
  <p:sldSz cx="9144000" cy="5143500" type="screen16x9"/>
  <p:notesSz cx="6858000" cy="9144000"/>
  <p:defaultTextStyle>
    <a:defPPr>
      <a:defRPr lang="ru-RU"/>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618" y="-6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1"/>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0B4CDDF-9CB0-4CDB-9D2C-76871BB15806}" type="datetimeFigureOut">
              <a:rPr lang="ru-RU" smtClean="0"/>
              <a:t>06.07.2016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136585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B4CDDF-9CB0-4CDB-9D2C-76871BB15806}" type="datetimeFigureOut">
              <a:rPr lang="ru-RU" smtClean="0"/>
              <a:t>06.07.2016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242245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81"/>
            <a:ext cx="2057400" cy="4388644"/>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05981"/>
            <a:ext cx="6019800" cy="43886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B4CDDF-9CB0-4CDB-9D2C-76871BB15806}" type="datetimeFigureOut">
              <a:rPr lang="ru-RU" smtClean="0"/>
              <a:t>06.07.2016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1769881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0B4CDDF-9CB0-4CDB-9D2C-76871BB15806}" type="datetimeFigureOut">
              <a:rPr lang="ru-RU" smtClean="0"/>
              <a:t>06.07.2016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41493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8"/>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8"/>
            <a:ext cx="7772400" cy="1125140"/>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0B4CDDF-9CB0-4CDB-9D2C-76871BB15806}" type="datetimeFigureOut">
              <a:rPr lang="ru-RU" smtClean="0"/>
              <a:t>06.07.2016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104451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200153"/>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0B4CDDF-9CB0-4CDB-9D2C-76871BB15806}" type="datetimeFigureOut">
              <a:rPr lang="ru-RU" smtClean="0"/>
              <a:t>06.07.2016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593934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0B4CDDF-9CB0-4CDB-9D2C-76871BB15806}" type="datetimeFigureOut">
              <a:rPr lang="ru-RU" smtClean="0"/>
              <a:t>06.07.2016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3819135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0B4CDDF-9CB0-4CDB-9D2C-76871BB15806}" type="datetimeFigureOut">
              <a:rPr lang="ru-RU" smtClean="0"/>
              <a:t>06.07.2016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1563545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0B4CDDF-9CB0-4CDB-9D2C-76871BB15806}" type="datetimeFigureOut">
              <a:rPr lang="ru-RU" smtClean="0"/>
              <a:t>06.07.2016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555017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1"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8"/>
            <a:ext cx="3008313" cy="3518297"/>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B4CDDF-9CB0-4CDB-9D2C-76871BB15806}" type="datetimeFigureOut">
              <a:rPr lang="ru-RU" smtClean="0"/>
              <a:t>06.07.2016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3794127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0B4CDDF-9CB0-4CDB-9D2C-76871BB15806}" type="datetimeFigureOut">
              <a:rPr lang="ru-RU" smtClean="0"/>
              <a:t>06.07.2016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CDF1342-A8C4-4CF3-A356-DF743E8F540F}" type="slidenum">
              <a:rPr lang="ru-RU" smtClean="0"/>
              <a:t>‹#›</a:t>
            </a:fld>
            <a:endParaRPr lang="ru-RU"/>
          </a:p>
        </p:txBody>
      </p:sp>
    </p:spTree>
    <p:extLst>
      <p:ext uri="{BB962C8B-B14F-4D97-AF65-F5344CB8AC3E}">
        <p14:creationId xmlns:p14="http://schemas.microsoft.com/office/powerpoint/2010/main" val="384492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29" tIns="45715" rIns="91429" bIns="45715"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3"/>
            <a:ext cx="8229600" cy="3394472"/>
          </a:xfrm>
          <a:prstGeom prst="rect">
            <a:avLst/>
          </a:prstGeom>
        </p:spPr>
        <p:txBody>
          <a:bodyPr vert="horz" lIns="91429" tIns="45715" rIns="91429" bIns="45715"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5"/>
            <a:ext cx="2133600" cy="273844"/>
          </a:xfrm>
          <a:prstGeom prst="rect">
            <a:avLst/>
          </a:prstGeom>
        </p:spPr>
        <p:txBody>
          <a:bodyPr vert="horz" lIns="91429" tIns="45715" rIns="91429" bIns="45715" rtlCol="0" anchor="ctr"/>
          <a:lstStyle>
            <a:lvl1pPr algn="l">
              <a:defRPr sz="1200">
                <a:solidFill>
                  <a:schemeClr val="tx1">
                    <a:tint val="75000"/>
                  </a:schemeClr>
                </a:solidFill>
              </a:defRPr>
            </a:lvl1pPr>
          </a:lstStyle>
          <a:p>
            <a:fld id="{B0B4CDDF-9CB0-4CDB-9D2C-76871BB15806}" type="datetimeFigureOut">
              <a:rPr lang="ru-RU" smtClean="0"/>
              <a:t>06.07.2016</a:t>
            </a:fld>
            <a:endParaRPr lang="ru-RU"/>
          </a:p>
        </p:txBody>
      </p:sp>
      <p:sp>
        <p:nvSpPr>
          <p:cNvPr id="5" name="Нижний колонтитул 4"/>
          <p:cNvSpPr>
            <a:spLocks noGrp="1"/>
          </p:cNvSpPr>
          <p:nvPr>
            <p:ph type="ftr" sz="quarter" idx="3"/>
          </p:nvPr>
        </p:nvSpPr>
        <p:spPr>
          <a:xfrm>
            <a:off x="3124200" y="4767265"/>
            <a:ext cx="2895600" cy="273844"/>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5"/>
            <a:ext cx="2133600" cy="273844"/>
          </a:xfrm>
          <a:prstGeom prst="rect">
            <a:avLst/>
          </a:prstGeom>
        </p:spPr>
        <p:txBody>
          <a:bodyPr vert="horz" lIns="91429" tIns="45715" rIns="91429" bIns="45715" rtlCol="0" anchor="ctr"/>
          <a:lstStyle>
            <a:lvl1pPr algn="r">
              <a:defRPr sz="1200">
                <a:solidFill>
                  <a:schemeClr val="tx1">
                    <a:tint val="75000"/>
                  </a:schemeClr>
                </a:solidFill>
              </a:defRPr>
            </a:lvl1pPr>
          </a:lstStyle>
          <a:p>
            <a:fld id="{BCDF1342-A8C4-4CF3-A356-DF743E8F540F}" type="slidenum">
              <a:rPr lang="ru-RU" smtClean="0"/>
              <a:t>‹#›</a:t>
            </a:fld>
            <a:endParaRPr lang="ru-RU"/>
          </a:p>
        </p:txBody>
      </p:sp>
    </p:spTree>
    <p:extLst>
      <p:ext uri="{BB962C8B-B14F-4D97-AF65-F5344CB8AC3E}">
        <p14:creationId xmlns:p14="http://schemas.microsoft.com/office/powerpoint/2010/main" val="4329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90"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91429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61" indent="-285716" algn="l" defTabSz="91429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63" indent="-228573" algn="l" defTabSz="91429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5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8"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43"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89"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34" indent="-228573" algn="l" defTabSz="91429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290" rtl="0" eaLnBrk="1" latinLnBrk="0" hangingPunct="1">
        <a:defRPr sz="1800" kern="1200">
          <a:solidFill>
            <a:schemeClr val="tx1"/>
          </a:solidFill>
          <a:latin typeface="+mn-lt"/>
          <a:ea typeface="+mn-ea"/>
          <a:cs typeface="+mn-cs"/>
        </a:defRPr>
      </a:lvl1pPr>
      <a:lvl2pPr marL="457145" algn="l" defTabSz="914290" rtl="0" eaLnBrk="1" latinLnBrk="0" hangingPunct="1">
        <a:defRPr sz="1800" kern="1200">
          <a:solidFill>
            <a:schemeClr val="tx1"/>
          </a:solidFill>
          <a:latin typeface="+mn-lt"/>
          <a:ea typeface="+mn-ea"/>
          <a:cs typeface="+mn-cs"/>
        </a:defRPr>
      </a:lvl2pPr>
      <a:lvl3pPr marL="914290" algn="l" defTabSz="914290" rtl="0" eaLnBrk="1" latinLnBrk="0" hangingPunct="1">
        <a:defRPr sz="1800" kern="1200">
          <a:solidFill>
            <a:schemeClr val="tx1"/>
          </a:solidFill>
          <a:latin typeface="+mn-lt"/>
          <a:ea typeface="+mn-ea"/>
          <a:cs typeface="+mn-cs"/>
        </a:defRPr>
      </a:lvl3pPr>
      <a:lvl4pPr marL="1371435" algn="l" defTabSz="914290" rtl="0" eaLnBrk="1" latinLnBrk="0" hangingPunct="1">
        <a:defRPr sz="1800" kern="1200">
          <a:solidFill>
            <a:schemeClr val="tx1"/>
          </a:solidFill>
          <a:latin typeface="+mn-lt"/>
          <a:ea typeface="+mn-ea"/>
          <a:cs typeface="+mn-cs"/>
        </a:defRPr>
      </a:lvl4pPr>
      <a:lvl5pPr marL="1828581" algn="l" defTabSz="914290" rtl="0" eaLnBrk="1" latinLnBrk="0" hangingPunct="1">
        <a:defRPr sz="1800" kern="1200">
          <a:solidFill>
            <a:schemeClr val="tx1"/>
          </a:solidFill>
          <a:latin typeface="+mn-lt"/>
          <a:ea typeface="+mn-ea"/>
          <a:cs typeface="+mn-cs"/>
        </a:defRPr>
      </a:lvl5pPr>
      <a:lvl6pPr marL="2285726" algn="l" defTabSz="914290" rtl="0" eaLnBrk="1" latinLnBrk="0" hangingPunct="1">
        <a:defRPr sz="1800" kern="1200">
          <a:solidFill>
            <a:schemeClr val="tx1"/>
          </a:solidFill>
          <a:latin typeface="+mn-lt"/>
          <a:ea typeface="+mn-ea"/>
          <a:cs typeface="+mn-cs"/>
        </a:defRPr>
      </a:lvl6pPr>
      <a:lvl7pPr marL="2742871" algn="l" defTabSz="914290" rtl="0" eaLnBrk="1" latinLnBrk="0" hangingPunct="1">
        <a:defRPr sz="1800" kern="1200">
          <a:solidFill>
            <a:schemeClr val="tx1"/>
          </a:solidFill>
          <a:latin typeface="+mn-lt"/>
          <a:ea typeface="+mn-ea"/>
          <a:cs typeface="+mn-cs"/>
        </a:defRPr>
      </a:lvl7pPr>
      <a:lvl8pPr marL="3200016" algn="l" defTabSz="914290" rtl="0" eaLnBrk="1" latinLnBrk="0" hangingPunct="1">
        <a:defRPr sz="1800" kern="1200">
          <a:solidFill>
            <a:schemeClr val="tx1"/>
          </a:solidFill>
          <a:latin typeface="+mn-lt"/>
          <a:ea typeface="+mn-ea"/>
          <a:cs typeface="+mn-cs"/>
        </a:defRPr>
      </a:lvl8pPr>
      <a:lvl9pPr marL="3657161" algn="l" defTabSz="91429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8.jpeg"/><Relationship Id="rId11" Type="http://schemas.microsoft.com/office/2007/relationships/hdphoto" Target="../media/hdphoto6.wdp"/><Relationship Id="rId5" Type="http://schemas.microsoft.com/office/2007/relationships/hdphoto" Target="../media/hdphoto3.wdp"/><Relationship Id="rId10" Type="http://schemas.openxmlformats.org/officeDocument/2006/relationships/image" Target="../media/image20.jpeg"/><Relationship Id="rId4" Type="http://schemas.openxmlformats.org/officeDocument/2006/relationships/image" Target="../media/image17.jpeg"/><Relationship Id="rId9"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Рабочая\pre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8" y="3373"/>
            <a:ext cx="9138002" cy="51401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Рабочая\prez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014" y="442913"/>
            <a:ext cx="797610" cy="128584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Рабочая\prez_logo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304" y="407808"/>
            <a:ext cx="773440" cy="1227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35276" y="2139702"/>
            <a:ext cx="1684757" cy="2234458"/>
          </a:xfrm>
          <a:prstGeom prst="rect">
            <a:avLst/>
          </a:prstGeom>
          <a:noFill/>
        </p:spPr>
        <p:txBody>
          <a:bodyPr wrap="none" lIns="0" tIns="0" rIns="0" bIns="0" rtlCol="0">
            <a:spAutoFit/>
          </a:bodyPr>
          <a:lstStyle/>
          <a:p>
            <a:pPr>
              <a:lnSpc>
                <a:spcPct val="120000"/>
              </a:lnSpc>
            </a:pPr>
            <a:r>
              <a:rPr lang="ru-RU" sz="1100" dirty="0" smtClean="0"/>
              <a:t>Программа развития</a:t>
            </a:r>
          </a:p>
          <a:p>
            <a:pPr>
              <a:lnSpc>
                <a:spcPct val="120000"/>
              </a:lnSpc>
            </a:pPr>
            <a:r>
              <a:rPr lang="ru-RU" sz="1100" dirty="0" smtClean="0"/>
              <a:t>деятельности студенческих </a:t>
            </a:r>
          </a:p>
          <a:p>
            <a:pPr>
              <a:lnSpc>
                <a:spcPct val="120000"/>
              </a:lnSpc>
            </a:pPr>
            <a:r>
              <a:rPr lang="ru-RU" sz="1100" dirty="0" smtClean="0"/>
              <a:t>объединений на 2016 год</a:t>
            </a:r>
          </a:p>
          <a:p>
            <a:pPr>
              <a:lnSpc>
                <a:spcPct val="120000"/>
              </a:lnSpc>
            </a:pPr>
            <a:r>
              <a:rPr lang="ru-RU" sz="1100" b="1" dirty="0" smtClean="0"/>
              <a:t>«Международное </a:t>
            </a:r>
          </a:p>
          <a:p>
            <a:pPr>
              <a:lnSpc>
                <a:spcPct val="120000"/>
              </a:lnSpc>
            </a:pPr>
            <a:r>
              <a:rPr lang="ru-RU" sz="1100" b="1" dirty="0" smtClean="0"/>
              <a:t>молодежное  </a:t>
            </a:r>
          </a:p>
          <a:p>
            <a:pPr>
              <a:lnSpc>
                <a:spcPct val="120000"/>
              </a:lnSpc>
            </a:pPr>
            <a:r>
              <a:rPr lang="ru-RU" sz="1100" b="1" dirty="0" smtClean="0"/>
              <a:t>сотрудничество – </a:t>
            </a:r>
          </a:p>
          <a:p>
            <a:pPr>
              <a:lnSpc>
                <a:spcPct val="120000"/>
              </a:lnSpc>
            </a:pPr>
            <a:r>
              <a:rPr lang="ru-RU" sz="1100" b="1" dirty="0" smtClean="0"/>
              <a:t>приоритет деятельности </a:t>
            </a:r>
          </a:p>
          <a:p>
            <a:pPr>
              <a:lnSpc>
                <a:spcPct val="120000"/>
              </a:lnSpc>
            </a:pPr>
            <a:r>
              <a:rPr lang="ru-RU" sz="1100" b="1" dirty="0" smtClean="0"/>
              <a:t>студенческих </a:t>
            </a:r>
          </a:p>
          <a:p>
            <a:pPr>
              <a:lnSpc>
                <a:spcPct val="120000"/>
              </a:lnSpc>
            </a:pPr>
            <a:r>
              <a:rPr lang="ru-RU" sz="1100" b="1" dirty="0" smtClean="0"/>
              <a:t>объединений Алтайского </a:t>
            </a:r>
          </a:p>
          <a:p>
            <a:pPr>
              <a:lnSpc>
                <a:spcPct val="120000"/>
              </a:lnSpc>
            </a:pPr>
            <a:r>
              <a:rPr lang="ru-RU" sz="1100" b="1" dirty="0" smtClean="0"/>
              <a:t>государственного </a:t>
            </a:r>
          </a:p>
          <a:p>
            <a:pPr>
              <a:lnSpc>
                <a:spcPct val="120000"/>
              </a:lnSpc>
            </a:pPr>
            <a:r>
              <a:rPr lang="ru-RU" sz="1100" b="1" dirty="0" smtClean="0"/>
              <a:t>университета»</a:t>
            </a:r>
            <a:endParaRPr lang="ru-RU" sz="1100" b="1" dirty="0"/>
          </a:p>
        </p:txBody>
      </p:sp>
      <p:sp>
        <p:nvSpPr>
          <p:cNvPr id="11" name="TextBox 10"/>
          <p:cNvSpPr txBox="1"/>
          <p:nvPr/>
        </p:nvSpPr>
        <p:spPr>
          <a:xfrm>
            <a:off x="5089446" y="699542"/>
            <a:ext cx="3024867" cy="203133"/>
          </a:xfrm>
          <a:prstGeom prst="rect">
            <a:avLst/>
          </a:prstGeom>
          <a:noFill/>
        </p:spPr>
        <p:txBody>
          <a:bodyPr wrap="none" lIns="0" tIns="0" rIns="0" bIns="0" rtlCol="0">
            <a:spAutoFit/>
          </a:bodyPr>
          <a:lstStyle/>
          <a:p>
            <a:pPr>
              <a:lnSpc>
                <a:spcPct val="120000"/>
              </a:lnSpc>
            </a:pPr>
            <a:r>
              <a:rPr lang="ru-RU" sz="1100" dirty="0" smtClean="0"/>
              <a:t>Отчет о реализации мероприятия 6.6</a:t>
            </a:r>
            <a:r>
              <a:rPr lang="ru-RU" sz="1100" b="1" dirty="0" smtClean="0"/>
              <a:t> </a:t>
            </a:r>
            <a:r>
              <a:rPr lang="ru-RU" sz="1100" dirty="0" smtClean="0"/>
              <a:t>Программы:</a:t>
            </a:r>
            <a:endParaRPr lang="ru-RU" sz="1100" b="1" dirty="0"/>
          </a:p>
        </p:txBody>
      </p:sp>
      <p:sp>
        <p:nvSpPr>
          <p:cNvPr id="12" name="TextBox 11"/>
          <p:cNvSpPr txBox="1"/>
          <p:nvPr/>
        </p:nvSpPr>
        <p:spPr>
          <a:xfrm>
            <a:off x="5089446" y="1027234"/>
            <a:ext cx="2941318" cy="2585323"/>
          </a:xfrm>
          <a:prstGeom prst="rect">
            <a:avLst/>
          </a:prstGeom>
          <a:noFill/>
        </p:spPr>
        <p:txBody>
          <a:bodyPr wrap="none" lIns="0" tIns="0" rIns="0" bIns="0" rtlCol="0">
            <a:spAutoFit/>
          </a:bodyPr>
          <a:lstStyle/>
          <a:p>
            <a:r>
              <a:rPr lang="en-US" sz="2800" b="1" cap="all" dirty="0"/>
              <a:t>III</a:t>
            </a:r>
            <a:r>
              <a:rPr lang="ru-RU" sz="2800" b="1" cap="all" dirty="0"/>
              <a:t> Ежегодная </a:t>
            </a:r>
            <a:endParaRPr lang="ru-RU" sz="2800" b="1" cap="all" dirty="0" smtClean="0"/>
          </a:p>
          <a:p>
            <a:r>
              <a:rPr lang="ru-RU" sz="2800" b="1" cap="all" dirty="0" smtClean="0"/>
              <a:t>региональная </a:t>
            </a:r>
          </a:p>
          <a:p>
            <a:r>
              <a:rPr lang="ru-RU" sz="2800" b="1" cap="all" dirty="0" smtClean="0"/>
              <a:t>гражданско-</a:t>
            </a:r>
          </a:p>
          <a:p>
            <a:r>
              <a:rPr lang="ru-RU" sz="2800" b="1" cap="all" dirty="0" smtClean="0"/>
              <a:t>правовая </a:t>
            </a:r>
            <a:r>
              <a:rPr lang="ru-RU" sz="2800" b="1" cap="all" dirty="0"/>
              <a:t>акция </a:t>
            </a:r>
            <a:endParaRPr lang="ru-RU" sz="2800" b="1" cap="all" dirty="0" smtClean="0"/>
          </a:p>
          <a:p>
            <a:r>
              <a:rPr lang="ru-RU" sz="2800" b="1" cap="all" dirty="0" smtClean="0"/>
              <a:t>«Юристы-</a:t>
            </a:r>
          </a:p>
          <a:p>
            <a:r>
              <a:rPr lang="ru-RU" sz="2800" b="1" cap="all" dirty="0" smtClean="0"/>
              <a:t>населению</a:t>
            </a:r>
            <a:r>
              <a:rPr lang="ru-RU" sz="2800" b="1" cap="all" dirty="0"/>
              <a:t>»</a:t>
            </a:r>
            <a:endParaRPr lang="ru-RU" sz="2800" cap="all" dirty="0"/>
          </a:p>
        </p:txBody>
      </p:sp>
      <p:sp>
        <p:nvSpPr>
          <p:cNvPr id="19" name="Прямоугольник 18"/>
          <p:cNvSpPr/>
          <p:nvPr/>
        </p:nvSpPr>
        <p:spPr>
          <a:xfrm>
            <a:off x="4575000" y="478814"/>
            <a:ext cx="4317480" cy="3349768"/>
          </a:xfrm>
          <a:prstGeom prst="rect">
            <a:avLst/>
          </a:prstGeom>
          <a:noFill/>
          <a:ln w="635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5089446" y="4011910"/>
            <a:ext cx="3148041" cy="480131"/>
          </a:xfrm>
          <a:prstGeom prst="rect">
            <a:avLst/>
          </a:prstGeom>
          <a:noFill/>
        </p:spPr>
        <p:txBody>
          <a:bodyPr wrap="none" lIns="0" tIns="0" rIns="0" bIns="0" rtlCol="0">
            <a:spAutoFit/>
          </a:bodyPr>
          <a:lstStyle/>
          <a:p>
            <a:pPr>
              <a:lnSpc>
                <a:spcPct val="120000"/>
              </a:lnSpc>
            </a:pPr>
            <a:r>
              <a:rPr lang="ru-RU" sz="1300" dirty="0" smtClean="0"/>
              <a:t>Руководитель мероприятия</a:t>
            </a:r>
            <a:r>
              <a:rPr lang="ru-RU" sz="1300" b="1" dirty="0" smtClean="0"/>
              <a:t>: </a:t>
            </a:r>
            <a:r>
              <a:rPr lang="ru-RU" sz="1300" b="1" dirty="0" err="1"/>
              <a:t>Субочев</a:t>
            </a:r>
            <a:r>
              <a:rPr lang="ru-RU" sz="1300" b="1" dirty="0"/>
              <a:t> </a:t>
            </a:r>
            <a:r>
              <a:rPr lang="ru-RU" sz="1300" b="1" dirty="0" smtClean="0"/>
              <a:t>Иван</a:t>
            </a:r>
            <a:endParaRPr lang="ru-RU" sz="1300" b="1" dirty="0" smtClean="0"/>
          </a:p>
          <a:p>
            <a:pPr>
              <a:lnSpc>
                <a:spcPct val="120000"/>
              </a:lnSpc>
            </a:pPr>
            <a:r>
              <a:rPr lang="ru-RU" sz="1300" dirty="0" smtClean="0"/>
              <a:t>Куратор мероприятия: </a:t>
            </a:r>
            <a:r>
              <a:rPr lang="ru-RU" sz="1300" b="1" dirty="0"/>
              <a:t>Голобородько </a:t>
            </a:r>
            <a:r>
              <a:rPr lang="ru-RU" sz="1300" b="1" dirty="0" smtClean="0"/>
              <a:t>Денис</a:t>
            </a:r>
            <a:endParaRPr lang="ru-RU" sz="1300" b="1" dirty="0"/>
          </a:p>
        </p:txBody>
      </p:sp>
    </p:spTree>
    <p:extLst>
      <p:ext uri="{BB962C8B-B14F-4D97-AF65-F5344CB8AC3E}">
        <p14:creationId xmlns:p14="http://schemas.microsoft.com/office/powerpoint/2010/main" val="28518090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Прямоугольник 16"/>
          <p:cNvSpPr/>
          <p:nvPr/>
        </p:nvSpPr>
        <p:spPr>
          <a:xfrm rot="18900000">
            <a:off x="4344546" y="1925488"/>
            <a:ext cx="356422" cy="35642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32" name="Picture 8" descr="C:\Рабочая\псо презентации\6.6\6.6. Фотографии\6.6. Фотографии\_DSC05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4934" y="224533"/>
            <a:ext cx="2920345" cy="1946676"/>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Рабочая\псо презентации\6.6\6.6. Фотографии\6.6. Фотографии\_DSC031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919" y="224849"/>
            <a:ext cx="2919870" cy="194636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Рабочая\псо презентации\6.6\6.6. Фотографии\6.6. Фотографии\_DSC032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788" y="224533"/>
            <a:ext cx="2920345" cy="194667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5044" y="2571750"/>
            <a:ext cx="8595428" cy="2062103"/>
          </a:xfrm>
          <a:prstGeom prst="rect">
            <a:avLst/>
          </a:prstGeom>
          <a:noFill/>
        </p:spPr>
        <p:txBody>
          <a:bodyPr wrap="square" rtlCol="0">
            <a:spAutoFit/>
          </a:bodyPr>
          <a:lstStyle/>
          <a:p>
            <a:pPr algn="ctr"/>
            <a:r>
              <a:rPr lang="ru-RU" sz="1600" b="1" dirty="0"/>
              <a:t>С 18 по 29 апреля 2016 года в Алтайском крае была проведена </a:t>
            </a:r>
            <a:endParaRPr lang="ru-RU" sz="1600" b="1" dirty="0" smtClean="0"/>
          </a:p>
          <a:p>
            <a:pPr algn="ctr"/>
            <a:r>
              <a:rPr lang="ru-RU" sz="1600" b="1" dirty="0" smtClean="0"/>
              <a:t>III </a:t>
            </a:r>
            <a:r>
              <a:rPr lang="ru-RU" sz="1600" b="1" dirty="0"/>
              <a:t>Ежегодная региональная гражданско-правовая акция «Юристы-населению</a:t>
            </a:r>
            <a:r>
              <a:rPr lang="ru-RU" sz="1600" b="1" dirty="0" smtClean="0"/>
              <a:t>»</a:t>
            </a:r>
            <a:endParaRPr lang="ru-RU" sz="1600" b="1" dirty="0" smtClean="0"/>
          </a:p>
          <a:p>
            <a:pPr algn="ctr"/>
            <a:r>
              <a:rPr lang="ru-RU" sz="1600" dirty="0"/>
              <a:t>Организаторами акции выступили ФГБОУ ВПО «Алтайский государственный университет», АКМОО «Лига студентов АГУ», поддержку оказали Молодежный парламент при Государственной думе Федерального Собрания Российской Федерации, Молодежный парламент Алтайского края, Молодежная избирательная комиссия Алтайского края, Алтайское краевое законодательное собрание, Избирательная комиссия Алтайского края и региональное отделение партии «Единая Россия</a:t>
            </a:r>
            <a:r>
              <a:rPr lang="ru-RU" sz="1600" dirty="0" smtClean="0"/>
              <a:t>»</a:t>
            </a:r>
            <a:endParaRPr lang="ru-RU" sz="1600" dirty="0"/>
          </a:p>
        </p:txBody>
      </p:sp>
    </p:spTree>
    <p:extLst>
      <p:ext uri="{BB962C8B-B14F-4D97-AF65-F5344CB8AC3E}">
        <p14:creationId xmlns:p14="http://schemas.microsoft.com/office/powerpoint/2010/main" val="331331459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Павел\Downloads\Attachments_celevisch@mail.ru_2016-06-07_17-19-30\Фото\Фото\AKJk0mfEtxc.jpg"/>
          <p:cNvPicPr>
            <a:picLocks noChangeAspect="1" noChangeArrowheads="1"/>
          </p:cNvPicPr>
          <p:nvPr/>
        </p:nvPicPr>
        <p:blipFill rotWithShape="1">
          <a:blip r:embed="rId2">
            <a:extLst>
              <a:ext uri="{28A0092B-C50C-407E-A947-70E740481C1C}">
                <a14:useLocalDpi xmlns:a14="http://schemas.microsoft.com/office/drawing/2010/main" val="0"/>
              </a:ext>
            </a:extLst>
          </a:blip>
          <a:srcRect l="25856" t="4185" r="29006" b="3892"/>
          <a:stretch/>
        </p:blipFill>
        <p:spPr bwMode="auto">
          <a:xfrm>
            <a:off x="228124" y="215153"/>
            <a:ext cx="3479780" cy="4728088"/>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3382187" y="483518"/>
            <a:ext cx="5472031" cy="13681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3779913" y="1923678"/>
            <a:ext cx="5290330" cy="1200329"/>
          </a:xfrm>
          <a:prstGeom prst="rect">
            <a:avLst/>
          </a:prstGeom>
          <a:noFill/>
        </p:spPr>
        <p:txBody>
          <a:bodyPr wrap="square" rtlCol="0">
            <a:spAutoFit/>
          </a:bodyPr>
          <a:lstStyle/>
          <a:p>
            <a:r>
              <a:rPr lang="ru-RU" sz="1200" dirty="0"/>
              <a:t>Проект направлен на решение задач в рамках реализации Федерального закона «О бесплатной юридической помощи в Российской Федерации», Основ государственной политики Российской Федерации в сфере развития правовой грамотности и правосознания граждан, Основ государственной молодежной политики Российской Федерации на период до 2025 года, Молодежной электоральной </a:t>
            </a:r>
            <a:r>
              <a:rPr lang="ru-RU" sz="1200" dirty="0" smtClean="0"/>
              <a:t>концепции</a:t>
            </a:r>
            <a:endParaRPr lang="ru-RU" sz="1200" dirty="0"/>
          </a:p>
        </p:txBody>
      </p:sp>
      <p:sp>
        <p:nvSpPr>
          <p:cNvPr id="5" name="TextBox 4"/>
          <p:cNvSpPr txBox="1"/>
          <p:nvPr/>
        </p:nvSpPr>
        <p:spPr>
          <a:xfrm>
            <a:off x="3779912" y="630436"/>
            <a:ext cx="5074306" cy="1077218"/>
          </a:xfrm>
          <a:prstGeom prst="rect">
            <a:avLst/>
          </a:prstGeom>
          <a:noFill/>
        </p:spPr>
        <p:txBody>
          <a:bodyPr wrap="square" rtlCol="0">
            <a:spAutoFit/>
          </a:bodyPr>
          <a:lstStyle/>
          <a:p>
            <a:r>
              <a:rPr lang="ru-RU" sz="1600" dirty="0">
                <a:solidFill>
                  <a:schemeClr val="bg1"/>
                </a:solidFill>
              </a:rPr>
              <a:t>Цель акции – правовое просвещение молодежи муниципальных районов и городских округов Алтайского края, повышения доступности бесплатной юридической помощи для населения </a:t>
            </a:r>
            <a:r>
              <a:rPr lang="ru-RU" sz="1600" dirty="0" smtClean="0">
                <a:solidFill>
                  <a:schemeClr val="bg1"/>
                </a:solidFill>
              </a:rPr>
              <a:t>региона</a:t>
            </a:r>
            <a:endParaRPr lang="ru-RU" sz="1600" dirty="0">
              <a:solidFill>
                <a:schemeClr val="bg1"/>
              </a:solidFill>
            </a:endParaRPr>
          </a:p>
        </p:txBody>
      </p:sp>
      <p:sp>
        <p:nvSpPr>
          <p:cNvPr id="8" name="Прямоугольник 7"/>
          <p:cNvSpPr/>
          <p:nvPr/>
        </p:nvSpPr>
        <p:spPr>
          <a:xfrm rot="18900000">
            <a:off x="3329461" y="967233"/>
            <a:ext cx="249469" cy="24946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3851920" y="3273534"/>
            <a:ext cx="4824536" cy="1323439"/>
          </a:xfrm>
          <a:prstGeom prst="rect">
            <a:avLst/>
          </a:prstGeom>
          <a:noFill/>
        </p:spPr>
        <p:txBody>
          <a:bodyPr wrap="square" rtlCol="0">
            <a:spAutoFit/>
          </a:bodyPr>
          <a:lstStyle/>
          <a:p>
            <a:r>
              <a:rPr lang="ru-RU" sz="1600" dirty="0"/>
              <a:t>На правовых школах учащиеся образовательных учреждений познакомились с основами государственного устройства Российской Федерации, избирательного, гражданского, трудового, административного и медицинского </a:t>
            </a:r>
            <a:r>
              <a:rPr lang="ru-RU" sz="1600" dirty="0" smtClean="0"/>
              <a:t>права</a:t>
            </a:r>
            <a:endParaRPr lang="ru-RU" sz="1600" dirty="0"/>
          </a:p>
        </p:txBody>
      </p:sp>
      <p:sp>
        <p:nvSpPr>
          <p:cNvPr id="9" name="Прямоугольник 8"/>
          <p:cNvSpPr/>
          <p:nvPr/>
        </p:nvSpPr>
        <p:spPr>
          <a:xfrm>
            <a:off x="3387859" y="3228821"/>
            <a:ext cx="5432613" cy="1431161"/>
          </a:xfrm>
          <a:prstGeom prst="rect">
            <a:avLst/>
          </a:prstGeom>
          <a:noFill/>
          <a:ln w="635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0" name="Picture 2" descr="C:\Рабочая\псо презентации\6.6\6.6. Фотографии\6.6. Фотографии\_DSC05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497" r="39955"/>
          <a:stretch/>
        </p:blipFill>
        <p:spPr bwMode="auto">
          <a:xfrm>
            <a:off x="228124" y="231319"/>
            <a:ext cx="3479780" cy="4681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641992"/>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Рабочая\псо презентации\6.6\6.6. Фотографии\6.6. Фотографии\_DSC030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3970" r="26930"/>
          <a:stretch/>
        </p:blipFill>
        <p:spPr bwMode="auto">
          <a:xfrm>
            <a:off x="228123" y="223534"/>
            <a:ext cx="3479781" cy="47242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79913" y="223534"/>
            <a:ext cx="5290330" cy="4801314"/>
          </a:xfrm>
          <a:prstGeom prst="rect">
            <a:avLst/>
          </a:prstGeom>
          <a:noFill/>
        </p:spPr>
        <p:txBody>
          <a:bodyPr wrap="square" rtlCol="0">
            <a:spAutoFit/>
          </a:bodyPr>
          <a:lstStyle/>
          <a:p>
            <a:r>
              <a:rPr lang="ru-RU" sz="1400" b="1" cap="all" dirty="0"/>
              <a:t>Деятельность по реализации проекта была разбита на два основных блока: </a:t>
            </a:r>
            <a:endParaRPr lang="ru-RU" sz="1400" b="1" cap="all" dirty="0" smtClean="0"/>
          </a:p>
          <a:p>
            <a:r>
              <a:rPr lang="ru-RU" sz="1400" b="1" dirty="0"/>
              <a:t>О</a:t>
            </a:r>
            <a:r>
              <a:rPr lang="ru-RU" sz="1400" b="1" dirty="0" smtClean="0"/>
              <a:t>бразовательны</a:t>
            </a:r>
            <a:r>
              <a:rPr lang="ru-RU" sz="1400" dirty="0" smtClean="0"/>
              <a:t>й </a:t>
            </a:r>
            <a:r>
              <a:rPr lang="ru-RU" sz="1400" dirty="0"/>
              <a:t>– в рамках которого были организованы занятия по основам государственного устройства Российской Федерации, избирательного, гражданского, трудового, медицинского, земельного, экологического, административного, предпринимательского или иных отраслей права. </a:t>
            </a:r>
            <a:endParaRPr lang="ru-RU" sz="1400" dirty="0" smtClean="0"/>
          </a:p>
          <a:p>
            <a:r>
              <a:rPr lang="ru-RU" sz="1200" dirty="0" smtClean="0"/>
              <a:t>Особое </a:t>
            </a:r>
            <a:r>
              <a:rPr lang="ru-RU" sz="1200" dirty="0"/>
              <a:t>место среди проводимых занятий занимала тема повышения электоральной активности молодежи. </a:t>
            </a:r>
            <a:r>
              <a:rPr lang="ru-RU" sz="1200" dirty="0" smtClean="0"/>
              <a:t>В </a:t>
            </a:r>
            <a:r>
              <a:rPr lang="ru-RU" sz="1200" dirty="0"/>
              <a:t>проведении занятий принимали участие депутаты Алтайского краевого Законодательного Собрания, члены Избирательной комиссии Алтайского края, Уполномоченный по правам человека в Алтайском крае, Уполномоченный по защите прав предпринимателей в Алтайском крае, Уполномоченный при Губернаторе Алтайского края по правам ребенка, представители органов местного самоуправления; </a:t>
            </a:r>
            <a:endParaRPr lang="ru-RU" sz="1200" dirty="0" smtClean="0"/>
          </a:p>
          <a:p>
            <a:r>
              <a:rPr lang="ru-RU" sz="1400" b="1" dirty="0"/>
              <a:t>К</a:t>
            </a:r>
            <a:r>
              <a:rPr lang="ru-RU" sz="1400" b="1" dirty="0" smtClean="0"/>
              <a:t>онсультативный </a:t>
            </a:r>
            <a:r>
              <a:rPr lang="ru-RU" sz="1400" dirty="0"/>
              <a:t>– в рамках которого проходило оказание бесплатных юридических услуг населению специалистами автономной некоммерческой организации по юридической поддержке и правовому просвещению граждан «Юристы-населению» и студентами юридического факультета АлтГУ  в посещаемых муниципальных образованиях, а также на базе специально созданного </a:t>
            </a:r>
            <a:r>
              <a:rPr lang="ru-RU" sz="1400" dirty="0" err="1"/>
              <a:t>интернет-ресурса</a:t>
            </a:r>
            <a:r>
              <a:rPr lang="ru-RU" sz="1400" dirty="0"/>
              <a:t> </a:t>
            </a:r>
            <a:r>
              <a:rPr lang="ru-RU" sz="1400" dirty="0" smtClean="0"/>
              <a:t>ЮРИСТЫ-НАСЕЛЕНИЮ.РФ</a:t>
            </a:r>
            <a:endParaRPr lang="ru-RU" sz="1400" dirty="0"/>
          </a:p>
        </p:txBody>
      </p:sp>
    </p:spTree>
    <p:extLst>
      <p:ext uri="{BB962C8B-B14F-4D97-AF65-F5344CB8AC3E}">
        <p14:creationId xmlns:p14="http://schemas.microsoft.com/office/powerpoint/2010/main" val="2661206293"/>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C:\Users\Павел\Downloads\Attachments_celevisch@mail.ru_2016-06-07_17-19-30\Фото\Фото\uNi0cxkW2dI.jpg"/>
          <p:cNvPicPr>
            <a:picLocks noChangeAspect="1" noChangeArrowheads="1"/>
          </p:cNvPicPr>
          <p:nvPr/>
        </p:nvPicPr>
        <p:blipFill rotWithShape="1">
          <a:blip r:embed="rId2">
            <a:extLst>
              <a:ext uri="{28A0092B-C50C-407E-A947-70E740481C1C}">
                <a14:useLocalDpi xmlns:a14="http://schemas.microsoft.com/office/drawing/2010/main" val="0"/>
              </a:ext>
            </a:extLst>
          </a:blip>
          <a:srcRect l="21272" r="3636"/>
          <a:stretch/>
        </p:blipFill>
        <p:spPr bwMode="auto">
          <a:xfrm>
            <a:off x="3602337" y="215154"/>
            <a:ext cx="5329088" cy="471274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92900" y="345886"/>
            <a:ext cx="3054964" cy="4555093"/>
          </a:xfrm>
          <a:prstGeom prst="rect">
            <a:avLst/>
          </a:prstGeom>
          <a:noFill/>
        </p:spPr>
        <p:txBody>
          <a:bodyPr wrap="square" lIns="0" tIns="0" rIns="0" bIns="0" rtlCol="0">
            <a:spAutoFit/>
          </a:bodyPr>
          <a:lstStyle/>
          <a:p>
            <a:r>
              <a:rPr lang="ru-RU" sz="1400" dirty="0"/>
              <a:t>В рамках образовательного блока </a:t>
            </a:r>
            <a:r>
              <a:rPr lang="ru-RU" sz="1400" dirty="0" smtClean="0"/>
              <a:t>участникам </a:t>
            </a:r>
            <a:r>
              <a:rPr lang="ru-RU" sz="1400" dirty="0"/>
              <a:t>окружных правовых школ удалось пообщаться с политическими и общественными лидерами края: </a:t>
            </a:r>
            <a:r>
              <a:rPr lang="ru-RU" sz="1200" b="1" dirty="0"/>
              <a:t>Лариным Борисом Владимировичем </a:t>
            </a:r>
            <a:r>
              <a:rPr lang="ru-RU" sz="1200" dirty="0"/>
              <a:t>– уполномоченным по правам человека в Алтайском крае, </a:t>
            </a:r>
            <a:endParaRPr lang="ru-RU" sz="1200" dirty="0" smtClean="0"/>
          </a:p>
          <a:p>
            <a:r>
              <a:rPr lang="ru-RU" sz="1200" b="1" dirty="0" smtClean="0"/>
              <a:t>Казанцевой </a:t>
            </a:r>
            <a:r>
              <a:rPr lang="ru-RU" sz="1200" b="1" dirty="0"/>
              <a:t>Ольгой Александровной </a:t>
            </a:r>
            <a:r>
              <a:rPr lang="ru-RU" sz="1200" dirty="0"/>
              <a:t>- Уполномоченным при Губернаторе Алтайского края по правам ребенка, </a:t>
            </a:r>
            <a:endParaRPr lang="ru-RU" sz="1200" dirty="0" smtClean="0"/>
          </a:p>
          <a:p>
            <a:r>
              <a:rPr lang="ru-RU" sz="1200" b="1" dirty="0" smtClean="0"/>
              <a:t>Ильюченко </a:t>
            </a:r>
            <a:r>
              <a:rPr lang="ru-RU" sz="1200" b="1" dirty="0"/>
              <a:t>Татьяной Викторовной </a:t>
            </a:r>
            <a:r>
              <a:rPr lang="ru-RU" sz="1200" dirty="0"/>
              <a:t>- председателем комитета Алтайского краевого Законодательного Собрания по социальной политике, </a:t>
            </a:r>
            <a:endParaRPr lang="ru-RU" sz="1200" dirty="0" smtClean="0"/>
          </a:p>
          <a:p>
            <a:r>
              <a:rPr lang="ru-RU" sz="1200" b="1" dirty="0" smtClean="0"/>
              <a:t>Кувшиновой </a:t>
            </a:r>
            <a:r>
              <a:rPr lang="ru-RU" sz="1200" b="1" dirty="0"/>
              <a:t>Натальей Сергеевной </a:t>
            </a:r>
            <a:r>
              <a:rPr lang="ru-RU" sz="1200" dirty="0"/>
              <a:t>– председателем молодежного парламента при Государственной думе Федерального Собрания Российской Федерации, </a:t>
            </a:r>
            <a:endParaRPr lang="ru-RU" sz="1200" dirty="0" smtClean="0"/>
          </a:p>
          <a:p>
            <a:r>
              <a:rPr lang="ru-RU" sz="1200" b="1" dirty="0" smtClean="0"/>
              <a:t>Кондратьевым </a:t>
            </a:r>
            <a:r>
              <a:rPr lang="ru-RU" sz="1200" b="1" dirty="0"/>
              <a:t>Всеволодом Валерьевичем </a:t>
            </a:r>
            <a:r>
              <a:rPr lang="ru-RU" sz="1200" dirty="0"/>
              <a:t>- председателем комитета Алтайского краевого Законодательного Собрания по экономической политике, промышленности и предпринимательству </a:t>
            </a:r>
            <a:endParaRPr lang="ru-RU" sz="1200" dirty="0" smtClean="0"/>
          </a:p>
          <a:p>
            <a:r>
              <a:rPr lang="ru-RU" sz="1200" dirty="0" smtClean="0"/>
              <a:t>и </a:t>
            </a:r>
            <a:r>
              <a:rPr lang="ru-RU" sz="1200" dirty="0" smtClean="0"/>
              <a:t>другими</a:t>
            </a:r>
            <a:endParaRPr lang="ru-RU" sz="1200" b="1" dirty="0"/>
          </a:p>
        </p:txBody>
      </p:sp>
      <p:pic>
        <p:nvPicPr>
          <p:cNvPr id="4098" name="Picture 2" descr="C:\Рабочая\псо презентации\6.6\6.6. Фотографии\6.6. Фотографии\_DSC038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496" r="8126"/>
          <a:stretch/>
        </p:blipFill>
        <p:spPr bwMode="auto">
          <a:xfrm>
            <a:off x="3602338" y="215154"/>
            <a:ext cx="5329088" cy="4712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767477"/>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Рабочая\псо презентации\6.6\6.6. Фотографии\6.6. Фотографии\_DSC0687.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t="14673" b="3384"/>
          <a:stretch/>
        </p:blipFill>
        <p:spPr bwMode="auto">
          <a:xfrm>
            <a:off x="227805" y="215152"/>
            <a:ext cx="8664675" cy="4732863"/>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3923928" y="4083918"/>
            <a:ext cx="4680520" cy="701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3923928" y="4155212"/>
            <a:ext cx="4624754" cy="523220"/>
          </a:xfrm>
          <a:prstGeom prst="rect">
            <a:avLst/>
          </a:prstGeom>
          <a:noFill/>
        </p:spPr>
        <p:txBody>
          <a:bodyPr wrap="square" rtlCol="0">
            <a:spAutoFit/>
          </a:bodyPr>
          <a:lstStyle/>
          <a:p>
            <a:pPr algn="ctr"/>
            <a:r>
              <a:rPr lang="ru-RU" sz="1400" dirty="0"/>
              <a:t>В ходе реализации проекта количество акций, </a:t>
            </a:r>
            <a:r>
              <a:rPr lang="ru-RU" sz="1400" dirty="0" smtClean="0"/>
              <a:t>событий, мероприятий </a:t>
            </a:r>
            <a:r>
              <a:rPr lang="ru-RU" sz="1400" dirty="0"/>
              <a:t>составило 32 ед</a:t>
            </a:r>
            <a:r>
              <a:rPr lang="ru-RU" sz="1400" dirty="0" smtClean="0"/>
              <a:t>.</a:t>
            </a:r>
            <a:endParaRPr lang="ru-RU" sz="1400" dirty="0"/>
          </a:p>
        </p:txBody>
      </p:sp>
      <p:sp>
        <p:nvSpPr>
          <p:cNvPr id="22" name="Прямоугольник 21"/>
          <p:cNvSpPr/>
          <p:nvPr/>
        </p:nvSpPr>
        <p:spPr>
          <a:xfrm flipV="1">
            <a:off x="3923928" y="4740027"/>
            <a:ext cx="4680520" cy="457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22577439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Рабочая\псо презентации\6.6\6.6. Фотографии\6.6. Фотографии\_DSC0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0855" y="1654989"/>
            <a:ext cx="2239618" cy="14929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9700" y="905184"/>
            <a:ext cx="3038164" cy="2369880"/>
          </a:xfrm>
          <a:prstGeom prst="rect">
            <a:avLst/>
          </a:prstGeom>
          <a:noFill/>
        </p:spPr>
        <p:txBody>
          <a:bodyPr wrap="square" lIns="0" tIns="0" rIns="0" bIns="0" rtlCol="0">
            <a:spAutoFit/>
          </a:bodyPr>
          <a:lstStyle/>
          <a:p>
            <a:r>
              <a:rPr lang="ru-RU" sz="1400" b="1" dirty="0"/>
              <a:t>Акция позволила повысить уровень профессиональных компетенций студентов юридического факультета и сформировать студенческого актив вузов региона по направлению «Гражданско-правовое воспитание». Серия правовых школ способствовала повышению правовой грамотности и правосознания молодежи Алтайского края и позволили населению получить бесплатную юридическую </a:t>
            </a:r>
            <a:r>
              <a:rPr lang="ru-RU" sz="1400" b="1" dirty="0" smtClean="0"/>
              <a:t>помощь</a:t>
            </a:r>
            <a:endParaRPr lang="ru-RU" sz="1400" b="1" dirty="0"/>
          </a:p>
        </p:txBody>
      </p:sp>
      <p:pic>
        <p:nvPicPr>
          <p:cNvPr id="7" name="Picture 5" descr="C:\Users\Павел\Downloads\Attachments_celevisch@mail.ru_2016-06-07_17-19-30\Фото\Фото\9vTnEFGsBn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67" t="1242" r="38411"/>
          <a:stretch/>
        </p:blipFill>
        <p:spPr bwMode="auto">
          <a:xfrm>
            <a:off x="3602336" y="-2"/>
            <a:ext cx="2760946" cy="314781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9700" y="3654772"/>
            <a:ext cx="8366756" cy="1077218"/>
          </a:xfrm>
          <a:prstGeom prst="rect">
            <a:avLst/>
          </a:prstGeom>
          <a:noFill/>
        </p:spPr>
        <p:txBody>
          <a:bodyPr wrap="square" lIns="0" tIns="0" rIns="0" bIns="0" rtlCol="0">
            <a:spAutoFit/>
          </a:bodyPr>
          <a:lstStyle/>
          <a:p>
            <a:r>
              <a:rPr lang="ru-RU" sz="1400" b="1" dirty="0">
                <a:solidFill>
                  <a:schemeClr val="tx2"/>
                </a:solidFill>
              </a:rPr>
              <a:t>В рамках проекта было проведено 11 окружных правовых школ в с. Павловск, г. Камень-на-Оби, с. Хабары, </a:t>
            </a:r>
            <a:r>
              <a:rPr lang="ru-RU" sz="1400" b="1" dirty="0" err="1">
                <a:solidFill>
                  <a:schemeClr val="tx2"/>
                </a:solidFill>
              </a:rPr>
              <a:t>р.п</a:t>
            </a:r>
            <a:r>
              <a:rPr lang="ru-RU" sz="1400" b="1" dirty="0">
                <a:solidFill>
                  <a:schemeClr val="tx2"/>
                </a:solidFill>
              </a:rPr>
              <a:t>. Благовещенка, с. Кулунда, с. Родино, с. Новоегорьевское, г. Рубцовске, г. Алейске, г. Бийске, </a:t>
            </a:r>
            <a:r>
              <a:rPr lang="ru-RU" sz="1400" b="1" dirty="0" err="1" smtClean="0">
                <a:solidFill>
                  <a:schemeClr val="tx2"/>
                </a:solidFill>
              </a:rPr>
              <a:t>с.Алтайское</a:t>
            </a:r>
            <a:r>
              <a:rPr lang="ru-RU" sz="1400" b="1" dirty="0" smtClean="0">
                <a:solidFill>
                  <a:schemeClr val="tx2"/>
                </a:solidFill>
              </a:rPr>
              <a:t> </a:t>
            </a:r>
            <a:r>
              <a:rPr lang="ru-RU" sz="1400" b="1" dirty="0">
                <a:solidFill>
                  <a:schemeClr val="tx2"/>
                </a:solidFill>
              </a:rPr>
              <a:t>с привлечением молодежи 48 муниципальных районов и городских округов Алтайского края. Всего в акции приняло участие свыше 2200 школьников и студентов </a:t>
            </a:r>
            <a:r>
              <a:rPr lang="ru-RU" sz="1400" b="1" dirty="0" err="1">
                <a:solidFill>
                  <a:schemeClr val="tx2"/>
                </a:solidFill>
              </a:rPr>
              <a:t>ССУЗов</a:t>
            </a:r>
            <a:r>
              <a:rPr lang="ru-RU" sz="1400" b="1" dirty="0">
                <a:solidFill>
                  <a:schemeClr val="tx2"/>
                </a:solidFill>
              </a:rPr>
              <a:t> и ВУЗов края, около 150 человек получили бесплатную квалифицированную юридическую </a:t>
            </a:r>
            <a:r>
              <a:rPr lang="ru-RU" sz="1400" b="1" dirty="0" smtClean="0">
                <a:solidFill>
                  <a:schemeClr val="tx2"/>
                </a:solidFill>
              </a:rPr>
              <a:t>помощь</a:t>
            </a:r>
            <a:endParaRPr lang="ru-RU" sz="1400" b="1" dirty="0">
              <a:solidFill>
                <a:schemeClr val="tx2"/>
              </a:solidFill>
            </a:endParaRPr>
          </a:p>
        </p:txBody>
      </p:sp>
      <p:sp>
        <p:nvSpPr>
          <p:cNvPr id="9" name="Прямоугольник 8"/>
          <p:cNvSpPr/>
          <p:nvPr/>
        </p:nvSpPr>
        <p:spPr>
          <a:xfrm>
            <a:off x="179512" y="761168"/>
            <a:ext cx="301860" cy="457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309700" y="339502"/>
            <a:ext cx="2894148" cy="246221"/>
          </a:xfrm>
          <a:prstGeom prst="rect">
            <a:avLst/>
          </a:prstGeom>
          <a:noFill/>
        </p:spPr>
        <p:txBody>
          <a:bodyPr wrap="square" lIns="0" tIns="0" rIns="0" bIns="0" rtlCol="0">
            <a:spAutoFit/>
          </a:bodyPr>
          <a:lstStyle/>
          <a:p>
            <a:r>
              <a:rPr lang="ru-RU" sz="1600" b="1" cap="all" dirty="0">
                <a:solidFill>
                  <a:schemeClr val="tx2"/>
                </a:solidFill>
              </a:rPr>
              <a:t>Итоги мероприятия</a:t>
            </a:r>
          </a:p>
        </p:txBody>
      </p:sp>
      <p:sp>
        <p:nvSpPr>
          <p:cNvPr id="12" name="TextBox 11"/>
          <p:cNvSpPr txBox="1"/>
          <p:nvPr/>
        </p:nvSpPr>
        <p:spPr>
          <a:xfrm>
            <a:off x="309700" y="3374100"/>
            <a:ext cx="3902260" cy="200055"/>
          </a:xfrm>
          <a:prstGeom prst="rect">
            <a:avLst/>
          </a:prstGeom>
          <a:noFill/>
        </p:spPr>
        <p:txBody>
          <a:bodyPr wrap="square" lIns="0" tIns="0" rIns="0" bIns="0" rtlCol="0">
            <a:spAutoFit/>
          </a:bodyPr>
          <a:lstStyle/>
          <a:p>
            <a:r>
              <a:rPr lang="ru-RU" sz="1300" b="1" cap="all" dirty="0">
                <a:solidFill>
                  <a:schemeClr val="tx2"/>
                </a:solidFill>
              </a:rPr>
              <a:t>Количество </a:t>
            </a:r>
            <a:r>
              <a:rPr lang="ru-RU" sz="1300" b="1" cap="all" dirty="0" smtClean="0">
                <a:solidFill>
                  <a:schemeClr val="tx2"/>
                </a:solidFill>
              </a:rPr>
              <a:t>участников </a:t>
            </a:r>
            <a:r>
              <a:rPr lang="ru-RU" sz="1300" b="1" cap="all" dirty="0" smtClean="0">
                <a:solidFill>
                  <a:schemeClr val="tx2"/>
                </a:solidFill>
              </a:rPr>
              <a:t>проекта</a:t>
            </a:r>
            <a:r>
              <a:rPr lang="ru-RU" sz="1300" b="1" cap="all" dirty="0" smtClean="0">
                <a:solidFill>
                  <a:schemeClr val="tx2"/>
                </a:solidFill>
              </a:rPr>
              <a:t>:</a:t>
            </a:r>
            <a:endParaRPr lang="ru-RU" sz="1300" b="1" cap="all" dirty="0">
              <a:solidFill>
                <a:schemeClr val="tx2"/>
              </a:solidFill>
            </a:endParaRPr>
          </a:p>
        </p:txBody>
      </p:sp>
      <p:pic>
        <p:nvPicPr>
          <p:cNvPr id="6148" name="Picture 4" descr="C:\Рабочая\псо презентации\6.6\6.6. Фотографии\6.6. Фотографии\_DSC030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053" t="9541" r="35923" b="32267"/>
          <a:stretch/>
        </p:blipFill>
        <p:spPr bwMode="auto">
          <a:xfrm>
            <a:off x="3602336" y="-2"/>
            <a:ext cx="2760946" cy="3147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906644"/>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Рабочая\псо презентации\6.6\6.6. Фотографии\6.6. Фотографии\_DSC0720.JP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3602337" y="171617"/>
            <a:ext cx="5269278" cy="3512455"/>
          </a:xfrm>
          <a:prstGeom prst="rect">
            <a:avLst/>
          </a:prstGeom>
          <a:noFill/>
          <a:extLst>
            <a:ext uri="{909E8E84-426E-40DD-AFC4-6F175D3DCCD1}">
              <a14:hiddenFill xmlns:a14="http://schemas.microsoft.com/office/drawing/2010/main">
                <a:solidFill>
                  <a:srgbClr val="FFFFFF"/>
                </a:solidFill>
              </a14:hiddenFill>
            </a:ext>
          </a:extLst>
        </p:spPr>
      </p:pic>
      <p:sp>
        <p:nvSpPr>
          <p:cNvPr id="14" name="Прямоугольник 13"/>
          <p:cNvSpPr/>
          <p:nvPr/>
        </p:nvSpPr>
        <p:spPr>
          <a:xfrm>
            <a:off x="3837986" y="2859782"/>
            <a:ext cx="2822246" cy="20162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171" name="Picture 3" descr="C:\Рабочая\псо презентации\6.6\6.6. Фотографии\6.6. Фотографии\_DSC0820.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10000"/>
                    </a14:imgEffect>
                  </a14:imgLayer>
                </a14:imgProps>
              </a:ext>
              <a:ext uri="{28A0092B-C50C-407E-A947-70E740481C1C}">
                <a14:useLocalDpi xmlns:a14="http://schemas.microsoft.com/office/drawing/2010/main" val="0"/>
              </a:ext>
            </a:extLst>
          </a:blip>
          <a:srcRect l="29424" t="11306" b="18449"/>
          <a:stretch/>
        </p:blipFill>
        <p:spPr bwMode="auto">
          <a:xfrm>
            <a:off x="1763247" y="3857501"/>
            <a:ext cx="1535122" cy="101850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Рабочая\псо презентации\6.6\6.6. Фотографии\6.6. Фотографии\_DSC0254.JP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1500923" y="184164"/>
            <a:ext cx="1797446" cy="1198162"/>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Рабочая\псо презентации\6.6\6.6. Фотографии\6.6. Фотографии\_DSC0503.JPG"/>
          <p:cNvPicPr>
            <a:picLocks noChangeAspect="1" noChangeArrowheads="1"/>
          </p:cNvPicPr>
          <p:nvPr/>
        </p:nvPicPr>
        <p:blipFill>
          <a:blip r:embed="rId8" cstate="print">
            <a:extLst>
              <a:ext uri="{BEBA8EAE-BF5A-486C-A8C5-ECC9F3942E4B}">
                <a14:imgProps xmlns:a14="http://schemas.microsoft.com/office/drawing/2010/main">
                  <a14:imgLayer r:embed="rId9">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228125" y="1637475"/>
            <a:ext cx="3070244" cy="204659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Рабочая\псо презентации\6.6\6.6. Фотографии\6.6. Фотографии\_DSC0795.JP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3995935" y="3053280"/>
            <a:ext cx="2488529" cy="165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01547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533</Words>
  <Application>Microsoft Office PowerPoint</Application>
  <PresentationFormat>Экран (16:9)</PresentationFormat>
  <Paragraphs>41</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Павел</dc:creator>
  <cp:lastModifiedBy>Владелец</cp:lastModifiedBy>
  <cp:revision>19</cp:revision>
  <dcterms:created xsi:type="dcterms:W3CDTF">2016-06-28T14:07:50Z</dcterms:created>
  <dcterms:modified xsi:type="dcterms:W3CDTF">2016-07-06T12:47:35Z</dcterms:modified>
</cp:coreProperties>
</file>