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8" r:id="rId5"/>
    <p:sldId id="264" r:id="rId6"/>
    <p:sldId id="267" r:id="rId7"/>
  </p:sldIdLst>
  <p:sldSz cx="9144000" cy="5143500" type="screen16x9"/>
  <p:notesSz cx="6858000" cy="9144000"/>
  <p:defaultTextStyle>
    <a:defPPr>
      <a:defRPr lang="ru-RU"/>
    </a:defPPr>
    <a:lvl1pPr marL="0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5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0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5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1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26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1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61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3" d="100"/>
          <a:sy n="143" d="100"/>
        </p:scale>
        <p:origin x="68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852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45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881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3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8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512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934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135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545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017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127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81" indent="0">
              <a:buNone/>
              <a:defRPr sz="2000"/>
            </a:lvl5pPr>
            <a:lvl6pPr marL="2285726" indent="0">
              <a:buNone/>
              <a:defRPr sz="2000"/>
            </a:lvl6pPr>
            <a:lvl7pPr marL="2742871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923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4CDDF-9CB0-4CDB-9D2C-76871BB15806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92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9" indent="-342859" algn="l" defTabSz="9142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1" indent="-285716" algn="l" defTabSz="9142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3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8" indent="-228573" algn="l" defTabSz="91429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573" algn="l" defTabSz="91429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8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3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9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4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Рабочая\prez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" y="3373"/>
            <a:ext cx="9138002" cy="514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Рабочая\prez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14" y="442913"/>
            <a:ext cx="797610" cy="128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Рабочая\prez_logo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304" y="407808"/>
            <a:ext cx="773440" cy="122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76" y="2139702"/>
            <a:ext cx="1684757" cy="22344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100" dirty="0"/>
              <a:t>Программа развития</a:t>
            </a:r>
          </a:p>
          <a:p>
            <a:pPr>
              <a:lnSpc>
                <a:spcPct val="120000"/>
              </a:lnSpc>
            </a:pPr>
            <a:r>
              <a:rPr lang="ru-RU" sz="1100" dirty="0"/>
              <a:t>деятельности студенческих </a:t>
            </a:r>
          </a:p>
          <a:p>
            <a:pPr>
              <a:lnSpc>
                <a:spcPct val="120000"/>
              </a:lnSpc>
            </a:pPr>
            <a:r>
              <a:rPr lang="ru-RU" sz="1100" dirty="0"/>
              <a:t>объединений на 2016 год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«Международное 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молодежное  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сотрудничество – 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приоритет деятельности 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студенческих 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объединений Алтайского 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государственного 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университета»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01048" y="975592"/>
            <a:ext cx="3191515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3200" b="1" cap="all" dirty="0">
                <a:latin typeface="+mj-lt"/>
              </a:rPr>
              <a:t>Студенческий </a:t>
            </a:r>
            <a:endParaRPr lang="en-US" sz="3200" b="1" cap="all" dirty="0">
              <a:latin typeface="+mj-lt"/>
            </a:endParaRPr>
          </a:p>
          <a:p>
            <a:r>
              <a:rPr lang="ru-RU" sz="3200" b="1" cap="all" dirty="0">
                <a:latin typeface="+mj-lt"/>
              </a:rPr>
              <a:t>экологический </a:t>
            </a:r>
          </a:p>
          <a:p>
            <a:r>
              <a:rPr lang="ru-RU" sz="3200" b="1" cap="all" dirty="0">
                <a:latin typeface="+mj-lt"/>
              </a:rPr>
              <a:t>десант</a:t>
            </a:r>
            <a:endParaRPr lang="ru-RU" sz="3200" cap="all" dirty="0">
              <a:latin typeface="+mj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575000" y="411510"/>
            <a:ext cx="4317480" cy="2232249"/>
          </a:xfrm>
          <a:prstGeom prst="rect">
            <a:avLst/>
          </a:prstGeom>
          <a:noFill/>
          <a:ln w="63500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014438" y="2821145"/>
            <a:ext cx="2868542" cy="5170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dirty="0">
                <a:latin typeface="+mj-lt"/>
                <a:cs typeface="Times New Roman" panose="02020603050405020304" pitchFamily="18" charset="0"/>
              </a:rPr>
              <a:t>Руководитель</a:t>
            </a:r>
            <a:r>
              <a:rPr lang="ru-RU" sz="1400" b="1" dirty="0">
                <a:latin typeface="+mj-lt"/>
                <a:cs typeface="Times New Roman" panose="02020603050405020304" pitchFamily="18" charset="0"/>
              </a:rPr>
              <a:t>: Екатерина </a:t>
            </a:r>
            <a:r>
              <a:rPr lang="ru-RU" sz="1400" b="1" dirty="0" err="1">
                <a:latin typeface="+mj-lt"/>
                <a:cs typeface="Times New Roman" panose="02020603050405020304" pitchFamily="18" charset="0"/>
              </a:rPr>
              <a:t>Федкевич</a:t>
            </a:r>
            <a:endParaRPr lang="ru-RU" sz="1400" b="1" dirty="0"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1400" dirty="0">
                <a:latin typeface="+mj-lt"/>
                <a:cs typeface="Times New Roman" panose="02020603050405020304" pitchFamily="18" charset="0"/>
              </a:rPr>
              <a:t>Куратор: </a:t>
            </a:r>
            <a:r>
              <a:rPr lang="ru-RU" sz="1400" b="1" dirty="0">
                <a:latin typeface="+mj-lt"/>
                <a:cs typeface="Times New Roman" panose="02020603050405020304" pitchFamily="18" charset="0"/>
              </a:rPr>
              <a:t>Ирина</a:t>
            </a:r>
            <a:r>
              <a:rPr lang="en-US" sz="1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+mj-lt"/>
                <a:cs typeface="Times New Roman" panose="02020603050405020304" pitchFamily="18" charset="0"/>
              </a:rPr>
              <a:t>Томилова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14438" y="3439909"/>
            <a:ext cx="3348545" cy="150810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400" dirty="0">
                <a:latin typeface="+mj-lt"/>
                <a:cs typeface="Times New Roman" panose="02020603050405020304" pitchFamily="18" charset="0"/>
              </a:rPr>
              <a:t>При поддержке: </a:t>
            </a:r>
          </a:p>
          <a:p>
            <a:r>
              <a:rPr lang="ru-RU" sz="1200" dirty="0">
                <a:latin typeface="+mj-lt"/>
                <a:cs typeface="Times New Roman" panose="02020603050405020304" pitchFamily="18" charset="0"/>
              </a:rPr>
              <a:t>Отдела ООПТ Главного управления природных </a:t>
            </a:r>
          </a:p>
          <a:p>
            <a:r>
              <a:rPr lang="ru-RU" sz="1200" dirty="0">
                <a:latin typeface="+mj-lt"/>
                <a:cs typeface="Times New Roman" panose="02020603050405020304" pitchFamily="18" charset="0"/>
              </a:rPr>
              <a:t>ресурсов и экологии Алтайского края, </a:t>
            </a:r>
          </a:p>
          <a:p>
            <a:r>
              <a:rPr lang="ru-RU" sz="1200" dirty="0">
                <a:cs typeface="Times New Roman" panose="02020603050405020304" pitchFamily="18" charset="0"/>
              </a:rPr>
              <a:t>Заповедника «</a:t>
            </a:r>
            <a:r>
              <a:rPr lang="ru-RU" sz="1200" dirty="0" err="1">
                <a:latin typeface="+mj-lt"/>
                <a:cs typeface="Times New Roman" panose="02020603050405020304" pitchFamily="18" charset="0"/>
              </a:rPr>
              <a:t>Тигирекский</a:t>
            </a:r>
            <a:r>
              <a:rPr lang="ru-RU" sz="1200" dirty="0">
                <a:latin typeface="+mj-lt"/>
                <a:cs typeface="Times New Roman" panose="02020603050405020304" pitchFamily="18" charset="0"/>
              </a:rPr>
              <a:t>»,</a:t>
            </a:r>
          </a:p>
          <a:p>
            <a:r>
              <a:rPr lang="ru-RU" sz="1200" dirty="0">
                <a:latin typeface="+mj-lt"/>
                <a:cs typeface="Times New Roman" panose="02020603050405020304" pitchFamily="18" charset="0"/>
              </a:rPr>
              <a:t>Заказника «</a:t>
            </a:r>
            <a:r>
              <a:rPr lang="ru-RU" sz="1200" dirty="0" err="1">
                <a:latin typeface="+mj-lt"/>
                <a:cs typeface="Times New Roman" panose="02020603050405020304" pitchFamily="18" charset="0"/>
              </a:rPr>
              <a:t>Кислухинский</a:t>
            </a:r>
            <a:r>
              <a:rPr lang="ru-RU" sz="1200" dirty="0">
                <a:latin typeface="+mj-lt"/>
                <a:cs typeface="Times New Roman" panose="02020603050405020304" pitchFamily="18" charset="0"/>
              </a:rPr>
              <a:t>», </a:t>
            </a:r>
          </a:p>
          <a:p>
            <a:r>
              <a:rPr lang="ru-RU" sz="1200" dirty="0"/>
              <a:t>Газеты «Природа Алтая»,</a:t>
            </a:r>
          </a:p>
          <a:p>
            <a:r>
              <a:rPr lang="ru-RU" sz="1200" dirty="0" err="1">
                <a:cs typeface="Times New Roman" panose="02020603050405020304" pitchFamily="18" charset="0"/>
              </a:rPr>
              <a:t>Геблеровского</a:t>
            </a:r>
            <a:r>
              <a:rPr lang="ru-RU" sz="1200" dirty="0">
                <a:cs typeface="Times New Roman" panose="02020603050405020304" pitchFamily="18" charset="0"/>
              </a:rPr>
              <a:t> общества,</a:t>
            </a:r>
          </a:p>
          <a:p>
            <a:r>
              <a:rPr lang="ru-RU" sz="1200" dirty="0">
                <a:latin typeface="+mj-lt"/>
                <a:cs typeface="Times New Roman" panose="02020603050405020304" pitchFamily="18" charset="0"/>
              </a:rPr>
              <a:t>Общественного движения «Начни с дома своего»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04048" y="712434"/>
            <a:ext cx="2845331" cy="2031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100" dirty="0"/>
              <a:t>Отчет о реализации мероприятия</a:t>
            </a:r>
            <a:r>
              <a:rPr lang="en-US" sz="1100" dirty="0"/>
              <a:t> </a:t>
            </a:r>
            <a:r>
              <a:rPr lang="ru-RU" sz="1100" dirty="0"/>
              <a:t>Программы:</a:t>
            </a:r>
            <a:endParaRPr lang="ru-RU" sz="1100" b="1" dirty="0"/>
          </a:p>
        </p:txBody>
      </p:sp>
    </p:spTree>
    <p:extLst>
      <p:ext uri="{BB962C8B-B14F-4D97-AF65-F5344CB8AC3E}">
        <p14:creationId xmlns:p14="http://schemas.microsoft.com/office/powerpoint/2010/main" val="2851809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8900000">
            <a:off x="4344546" y="1853480"/>
            <a:ext cx="356422" cy="3564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18301" y="2499742"/>
            <a:ext cx="8208912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+mj-lt"/>
                <a:cs typeface="Times New Roman" panose="02020603050405020304" pitchFamily="18" charset="0"/>
              </a:rPr>
              <a:t>С 1 февраля по 30 октября 2016 осуществлялась реализация </a:t>
            </a:r>
          </a:p>
          <a:p>
            <a:pPr algn="ctr"/>
            <a:r>
              <a:rPr lang="ru-RU" sz="2000" dirty="0">
                <a:latin typeface="+mj-lt"/>
                <a:cs typeface="Times New Roman" panose="02020603050405020304" pitchFamily="18" charset="0"/>
              </a:rPr>
              <a:t>серии мероприятий </a:t>
            </a:r>
            <a:r>
              <a:rPr lang="ru-RU" sz="2000" b="1" dirty="0">
                <a:latin typeface="+mj-lt"/>
                <a:cs typeface="Times New Roman" panose="02020603050405020304" pitchFamily="18" charset="0"/>
              </a:rPr>
              <a:t>«Студенческий экологический десант»</a:t>
            </a:r>
            <a:endParaRPr lang="ru-RU" sz="20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icture 2" descr="H:\ПСО\ПСО Экоклуб\DSC039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2607" y="195485"/>
            <a:ext cx="2909322" cy="1936171"/>
          </a:xfrm>
          <a:prstGeom prst="rect">
            <a:avLst/>
          </a:prstGeom>
          <a:noFill/>
        </p:spPr>
      </p:pic>
      <p:pic>
        <p:nvPicPr>
          <p:cNvPr id="3" name="Picture 3" descr="H:\ПСО\ПСО Экоклуб\JxOli1m21Kk.jpg"/>
          <p:cNvPicPr>
            <a:picLocks noChangeAspect="1" noChangeArrowheads="1"/>
          </p:cNvPicPr>
          <p:nvPr/>
        </p:nvPicPr>
        <p:blipFill>
          <a:blip r:embed="rId3" cstate="print"/>
          <a:srcRect l="6889" r="3906" b="18519"/>
          <a:stretch>
            <a:fillRect/>
          </a:stretch>
        </p:blipFill>
        <p:spPr bwMode="auto">
          <a:xfrm>
            <a:off x="3020912" y="195485"/>
            <a:ext cx="3127660" cy="1936171"/>
          </a:xfrm>
          <a:prstGeom prst="rect">
            <a:avLst/>
          </a:prstGeom>
          <a:noFill/>
        </p:spPr>
      </p:pic>
      <p:pic>
        <p:nvPicPr>
          <p:cNvPr id="5" name="Picture 4" descr="H:\ПСО\ПСО Экоклуб\lXIrJLAMePM.jpg"/>
          <p:cNvPicPr>
            <a:picLocks noChangeAspect="1" noChangeArrowheads="1"/>
          </p:cNvPicPr>
          <p:nvPr/>
        </p:nvPicPr>
        <p:blipFill>
          <a:blip r:embed="rId4" cstate="print"/>
          <a:srcRect t="7343"/>
          <a:stretch>
            <a:fillRect/>
          </a:stretch>
        </p:blipFill>
        <p:spPr bwMode="auto">
          <a:xfrm>
            <a:off x="206653" y="195486"/>
            <a:ext cx="2847800" cy="193617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59632" y="3222724"/>
            <a:ext cx="6480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+mj-lt"/>
                <a:cs typeface="Times New Roman" panose="02020603050405020304" pitchFamily="18" charset="0"/>
              </a:rPr>
              <a:t>Основной целью </a:t>
            </a:r>
            <a:r>
              <a:rPr lang="ru-RU" sz="1600">
                <a:latin typeface="+mj-lt"/>
                <a:cs typeface="Times New Roman" panose="02020603050405020304" pitchFamily="18" charset="0"/>
              </a:rPr>
              <a:t>проекта стало привлечение </a:t>
            </a:r>
            <a:r>
              <a:rPr lang="ru-RU" sz="1600" dirty="0">
                <a:latin typeface="+mj-lt"/>
                <a:cs typeface="Times New Roman" panose="02020603050405020304" pitchFamily="18" charset="0"/>
              </a:rPr>
              <a:t>студентов </a:t>
            </a:r>
          </a:p>
          <a:p>
            <a:pPr algn="ctr"/>
            <a:r>
              <a:rPr lang="ru-RU" sz="1600" dirty="0">
                <a:latin typeface="+mj-lt"/>
                <a:cs typeface="Times New Roman" panose="02020603050405020304" pitchFamily="18" charset="0"/>
              </a:rPr>
              <a:t>и школьников к биологической инвентаризации, оценке, защите </a:t>
            </a:r>
          </a:p>
          <a:p>
            <a:pPr algn="ctr"/>
            <a:r>
              <a:rPr lang="ru-RU" sz="1600" dirty="0">
                <a:latin typeface="+mj-lt"/>
                <a:cs typeface="Times New Roman" panose="02020603050405020304" pitchFamily="18" charset="0"/>
              </a:rPr>
              <a:t>и сохранению биологического разнообразия на </a:t>
            </a:r>
          </a:p>
          <a:p>
            <a:pPr algn="ctr"/>
            <a:r>
              <a:rPr lang="ru-RU" sz="1600" dirty="0">
                <a:latin typeface="+mj-lt"/>
                <a:cs typeface="Times New Roman" panose="02020603050405020304" pitchFamily="18" charset="0"/>
              </a:rPr>
              <a:t>особо охраняемых природных территориях</a:t>
            </a:r>
          </a:p>
        </p:txBody>
      </p:sp>
    </p:spTree>
    <p:extLst>
      <p:ext uri="{BB962C8B-B14F-4D97-AF65-F5344CB8AC3E}">
        <p14:creationId xmlns:p14="http://schemas.microsoft.com/office/powerpoint/2010/main" val="331331459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:\ПСО\ПСО Экоклуб\gtL22ly9yvw.jpg"/>
          <p:cNvPicPr>
            <a:picLocks noChangeAspect="1" noChangeArrowheads="1"/>
          </p:cNvPicPr>
          <p:nvPr/>
        </p:nvPicPr>
        <p:blipFill rotWithShape="1">
          <a:blip r:embed="rId2" cstate="print"/>
          <a:srcRect r="5265"/>
          <a:stretch/>
        </p:blipFill>
        <p:spPr bwMode="auto">
          <a:xfrm>
            <a:off x="246178" y="191479"/>
            <a:ext cx="3279473" cy="2596295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3087"/>
          <a:stretch>
            <a:fillRect/>
          </a:stretch>
        </p:blipFill>
        <p:spPr bwMode="auto">
          <a:xfrm>
            <a:off x="246178" y="2439370"/>
            <a:ext cx="3279473" cy="2508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382187" y="411510"/>
            <a:ext cx="5472031" cy="21602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18900000">
            <a:off x="3334760" y="1406518"/>
            <a:ext cx="249469" cy="2494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525651" y="554260"/>
            <a:ext cx="51197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Экологический десант включал: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школы, знакомящие с арсеналом природоохранных мероприятий;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экспедиции;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мастер-классы,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экологические олимпиады; 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практическую природоохранную работу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37800" y="2769771"/>
            <a:ext cx="48280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Участники Десанта совершили многочисленные поездки по особо охраняемым природным территориям Алтайского края </a:t>
            </a:r>
          </a:p>
          <a:p>
            <a:r>
              <a:rPr lang="ru-RU" sz="1600" dirty="0"/>
              <a:t>(заказникам, заповедникам)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33564199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9155" r="15871"/>
          <a:stretch/>
        </p:blipFill>
        <p:spPr bwMode="auto">
          <a:xfrm>
            <a:off x="3602338" y="216320"/>
            <a:ext cx="5329088" cy="4739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51519" y="203786"/>
            <a:ext cx="3240361" cy="1938992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r>
              <a:rPr lang="ru-RU" b="1" dirty="0"/>
              <a:t>Природоохранные мероприятия</a:t>
            </a:r>
            <a:r>
              <a:rPr lang="ru-RU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мониторинг ситуации в сезон открытия весенней охоты,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фенологические наблюдения,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работа по  картированию точек произрастания </a:t>
            </a:r>
            <a:r>
              <a:rPr lang="ru-RU" sz="1400" dirty="0" err="1"/>
              <a:t>краснокнижных</a:t>
            </a:r>
            <a:r>
              <a:rPr lang="ru-RU" sz="1400" dirty="0"/>
              <a:t> видов растений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19" y="2147247"/>
            <a:ext cx="335081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Образовательные мероприятия: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экологические школы,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экспедиции-практикумы: «Академия природы» и</a:t>
            </a:r>
            <a:r>
              <a:rPr lang="en-US" sz="1400" dirty="0"/>
              <a:t> </a:t>
            </a:r>
            <a:r>
              <a:rPr lang="ru-RU" sz="1400" dirty="0"/>
              <a:t>«Природа без границ»,</a:t>
            </a:r>
            <a:r>
              <a:rPr lang="en-US" sz="1400" dirty="0"/>
              <a:t> </a:t>
            </a:r>
            <a:r>
              <a:rPr lang="ru-RU" sz="1400" dirty="0"/>
              <a:t>в рамках которых проходили экологические олимпиады по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«Особо охраняемым природным территориям», где студенты и школьники  создавали свои мини-ООПТ</a:t>
            </a:r>
          </a:p>
        </p:txBody>
      </p:sp>
    </p:spTree>
    <p:extLst>
      <p:ext uri="{BB962C8B-B14F-4D97-AF65-F5344CB8AC3E}">
        <p14:creationId xmlns:p14="http://schemas.microsoft.com/office/powerpoint/2010/main" val="98595955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50537" t="22304"/>
          <a:stretch/>
        </p:blipFill>
        <p:spPr bwMode="auto">
          <a:xfrm>
            <a:off x="3697940" y="-2"/>
            <a:ext cx="2121072" cy="249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2154" b="7919"/>
          <a:stretch/>
        </p:blipFill>
        <p:spPr bwMode="auto">
          <a:xfrm>
            <a:off x="6012159" y="756393"/>
            <a:ext cx="2469097" cy="1742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b="6661"/>
          <a:stretch/>
        </p:blipFill>
        <p:spPr bwMode="auto">
          <a:xfrm>
            <a:off x="3697941" y="2648982"/>
            <a:ext cx="3185280" cy="2229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29281" y="932725"/>
            <a:ext cx="3162599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/>
              <a:t>В  результате работы «Студенческого экологического десанта» увеличилось количество студентов и школьников, вовлеченных в природоохранную деятельность. </a:t>
            </a:r>
          </a:p>
          <a:p>
            <a:r>
              <a:rPr lang="ru-RU" sz="1400" b="1" dirty="0"/>
              <a:t>Сохранены места естественного обитания животных и растений, в том числе занесённых в Красную книгу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9281" y="2844327"/>
            <a:ext cx="1944216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300" b="1" cap="all" dirty="0">
                <a:solidFill>
                  <a:schemeClr val="tx2"/>
                </a:solidFill>
              </a:rPr>
              <a:t>Количество участников</a:t>
            </a:r>
          </a:p>
          <a:p>
            <a:r>
              <a:rPr lang="ru-RU" sz="1300" b="1" cap="all" dirty="0">
                <a:solidFill>
                  <a:schemeClr val="tx2"/>
                </a:solidFill>
              </a:rPr>
              <a:t>проекта: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9281" y="3294732"/>
            <a:ext cx="3162599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/>
              <a:t>в работе десанта приняли участие  студенты, магистранты, школьники 11 муниципальных образований края, всего 40  школьников и более 60 студентов.</a:t>
            </a:r>
          </a:p>
          <a:p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79512" y="746898"/>
            <a:ext cx="301860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309700" y="356661"/>
            <a:ext cx="289414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cap="all" dirty="0">
                <a:solidFill>
                  <a:schemeClr val="tx2"/>
                </a:solidFill>
              </a:rPr>
              <a:t>Итоги мероприятия</a:t>
            </a: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9" y="1667512"/>
            <a:ext cx="2628874" cy="17479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347" y="2859782"/>
            <a:ext cx="3940653" cy="26107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0" y="-12556"/>
            <a:ext cx="2932573" cy="20573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9386" y="-243486"/>
            <a:ext cx="3024336" cy="20030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-12556"/>
            <a:ext cx="4104456" cy="3078342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893" y="1203598"/>
            <a:ext cx="3587829" cy="23877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0" y="3350178"/>
            <a:ext cx="2390217" cy="17926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893" y="2981048"/>
            <a:ext cx="2864179" cy="214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3569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270</Words>
  <Application>Microsoft Office PowerPoint</Application>
  <PresentationFormat>Экран (16:9)</PresentationFormat>
  <Paragraphs>53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</dc:creator>
  <cp:lastModifiedBy>Целевич Антон Анатольевич</cp:lastModifiedBy>
  <cp:revision>50</cp:revision>
  <dcterms:created xsi:type="dcterms:W3CDTF">2016-06-28T14:07:50Z</dcterms:created>
  <dcterms:modified xsi:type="dcterms:W3CDTF">2016-12-21T13:54:58Z</dcterms:modified>
</cp:coreProperties>
</file>