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</p:sldIdLst>
  <p:sldSz cx="9144000" cy="5143500" type="screen16x9"/>
  <p:notesSz cx="6858000" cy="9144000"/>
  <p:defaultTextStyle>
    <a:defPPr>
      <a:defRPr lang="ru-RU"/>
    </a:defPPr>
    <a:lvl1pPr marL="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6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262EC-CD1E-4ED0-8E04-F49DB3B626F2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992E1-9D0D-4DD5-BB1F-07E41DA30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71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992E1-9D0D-4DD5-BB1F-07E41DA301C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3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852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45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88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3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512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93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135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545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01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12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923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4CDDF-9CB0-4CDB-9D2C-76871BB15806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9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9" indent="-342859" algn="l" defTabSz="9142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defTabSz="9142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defTabSz="9142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3" algn="l" defTabSz="9142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Рабочая\prez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3" r="44239"/>
          <a:stretch/>
        </p:blipFill>
        <p:spPr bwMode="auto">
          <a:xfrm>
            <a:off x="1763688" y="3373"/>
            <a:ext cx="3384376" cy="514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056978" y="1026556"/>
            <a:ext cx="3662018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000" b="1" dirty="0"/>
              <a:t>III Азиатский студенческий форум «Алтай-Азия – 2017»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74410" y="2774765"/>
            <a:ext cx="2212850" cy="5170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/>
              <a:t>Руководитель: </a:t>
            </a:r>
            <a:r>
              <a:rPr lang="ru-RU" sz="1400" b="1" dirty="0"/>
              <a:t>Иван Субочев</a:t>
            </a:r>
            <a:endParaRPr lang="en-US" sz="1400" b="1" dirty="0"/>
          </a:p>
          <a:p>
            <a:pPr>
              <a:lnSpc>
                <a:spcPct val="120000"/>
              </a:lnSpc>
            </a:pPr>
            <a:r>
              <a:rPr lang="ru-RU" sz="1400" dirty="0"/>
              <a:t>Куратор: </a:t>
            </a:r>
            <a:r>
              <a:rPr lang="ru-RU" sz="1400" b="1" dirty="0"/>
              <a:t>Антон Целевич</a:t>
            </a:r>
          </a:p>
        </p:txBody>
      </p:sp>
      <p:pic>
        <p:nvPicPr>
          <p:cNvPr id="26" name="Picture 4" descr="C:\Рабочая\prez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92" y="442913"/>
            <a:ext cx="797610" cy="128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56978" y="710808"/>
            <a:ext cx="3580404" cy="2412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/>
              <a:t>Отчет о реализации мероприятия</a:t>
            </a:r>
            <a:r>
              <a:rPr lang="ru-RU" sz="1400" b="1" dirty="0"/>
              <a:t> </a:t>
            </a:r>
            <a:r>
              <a:rPr lang="ru-RU" sz="1400" dirty="0"/>
              <a:t>Программы:</a:t>
            </a:r>
            <a:endParaRPr lang="ru-RU" sz="1400" b="1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980" y="3958092"/>
            <a:ext cx="3688404" cy="75192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076234" y="3580442"/>
            <a:ext cx="128926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400" b="1" dirty="0"/>
              <a:t>При поддержке: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974752" y="3980062"/>
            <a:ext cx="2747921" cy="751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25" y="4058741"/>
            <a:ext cx="500573" cy="6732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84" y="4038544"/>
            <a:ext cx="615495" cy="634964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4788024" y="483518"/>
            <a:ext cx="4087688" cy="2016224"/>
          </a:xfrm>
          <a:prstGeom prst="rect">
            <a:avLst/>
          </a:prstGeom>
          <a:noFill/>
          <a:ln w="63500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51520" y="2139702"/>
            <a:ext cx="1976503" cy="26407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100" dirty="0"/>
              <a:t>Программа развития</a:t>
            </a:r>
          </a:p>
          <a:p>
            <a:pPr>
              <a:lnSpc>
                <a:spcPct val="120000"/>
              </a:lnSpc>
            </a:pPr>
            <a:r>
              <a:rPr lang="ru-RU" sz="1100" dirty="0"/>
              <a:t>деятельности студенческих </a:t>
            </a:r>
          </a:p>
          <a:p>
            <a:pPr>
              <a:lnSpc>
                <a:spcPct val="120000"/>
              </a:lnSpc>
            </a:pPr>
            <a:r>
              <a:rPr lang="ru-RU" sz="1100" dirty="0"/>
              <a:t>объединений на 2017 год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«Развитие системы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студенческого самоуправления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в целях достижения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организационных, творческих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и международных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компетенций и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коммуникаций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обучающихся Алтайского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государственного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университета»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D7C2052-D415-45BB-A3B4-B96A1EA100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544" y="4052784"/>
            <a:ext cx="644723" cy="6349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80D8B7A-AADB-4187-8389-8C734A0ACF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11680" b="11708"/>
          <a:stretch/>
        </p:blipFill>
        <p:spPr>
          <a:xfrm>
            <a:off x="7226906" y="3377561"/>
            <a:ext cx="1229458" cy="576064"/>
          </a:xfrm>
          <a:prstGeom prst="rect">
            <a:avLst/>
          </a:prstGeom>
        </p:spPr>
      </p:pic>
      <p:pic>
        <p:nvPicPr>
          <p:cNvPr id="27" name="Picture 5" descr="C:\Рабочая\prez_logo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04" y="407808"/>
            <a:ext cx="773440" cy="12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213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8900000">
            <a:off x="4557400" y="2274096"/>
            <a:ext cx="356422" cy="3564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6473" y="2810634"/>
            <a:ext cx="86879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14-18 сентября 2017 года на </a:t>
            </a:r>
            <a:r>
              <a:rPr lang="ru-RU" sz="1600" b="1" dirty="0"/>
              <a:t>площадке Алтайского государственного </a:t>
            </a:r>
            <a:r>
              <a:rPr lang="ru-RU" sz="1600" b="1" dirty="0" smtClean="0"/>
              <a:t>университета </a:t>
            </a:r>
          </a:p>
          <a:p>
            <a:pPr algn="ctr"/>
            <a:r>
              <a:rPr lang="ru-RU" sz="1600" b="1" dirty="0" smtClean="0"/>
              <a:t>и </a:t>
            </a:r>
            <a:r>
              <a:rPr lang="ru-RU" sz="1600" b="1" dirty="0"/>
              <a:t>Парка-отеля «</a:t>
            </a:r>
            <a:r>
              <a:rPr lang="ru-RU" sz="1600" b="1" dirty="0" err="1"/>
              <a:t>Ая</a:t>
            </a:r>
            <a:r>
              <a:rPr lang="ru-RU" sz="1600" b="1" dirty="0"/>
              <a:t>» состоялось международное мероприятие –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III </a:t>
            </a:r>
            <a:r>
              <a:rPr lang="ru-RU" sz="1600" b="1" dirty="0"/>
              <a:t>Азиатский студенческий форум «Алтай-Азия – </a:t>
            </a:r>
            <a:r>
              <a:rPr lang="ru-RU" sz="1600" b="1" dirty="0" smtClean="0"/>
              <a:t>2017» 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dirty="0" smtClean="0"/>
              <a:t>Форум </a:t>
            </a:r>
            <a:r>
              <a:rPr lang="ru-RU" sz="1600" dirty="0"/>
              <a:t>проводился по инициативе Алтайского государственного университета </a:t>
            </a:r>
            <a:r>
              <a:rPr lang="ru-RU" sz="1600" dirty="0" smtClean="0"/>
              <a:t>в </a:t>
            </a:r>
            <a:r>
              <a:rPr lang="ru-RU" sz="1600" dirty="0"/>
              <a:t>рамках </a:t>
            </a:r>
            <a:r>
              <a:rPr lang="ru-RU" sz="1600" dirty="0" smtClean="0"/>
              <a:t>ПРДСО АГУ на 2017 год при </a:t>
            </a:r>
            <a:r>
              <a:rPr lang="ru-RU" sz="1600" dirty="0"/>
              <a:t>поддержке </a:t>
            </a:r>
            <a:r>
              <a:rPr lang="ru-RU" sz="1600" dirty="0" smtClean="0"/>
              <a:t>Минобрнауки России, </a:t>
            </a:r>
            <a:r>
              <a:rPr lang="ru-RU" sz="1600" dirty="0" err="1" smtClean="0"/>
              <a:t>Росмолодежи</a:t>
            </a:r>
            <a:r>
              <a:rPr lang="ru-RU" sz="1600" dirty="0" smtClean="0"/>
              <a:t>, Национального Совета </a:t>
            </a:r>
            <a:r>
              <a:rPr lang="ru-RU" sz="1600" dirty="0"/>
              <a:t>молодежных и детских объединений </a:t>
            </a:r>
            <a:r>
              <a:rPr lang="ru-RU" sz="1600" dirty="0" smtClean="0"/>
              <a:t>России, РССО и </a:t>
            </a:r>
            <a:r>
              <a:rPr lang="ru-RU" sz="1600" dirty="0"/>
              <a:t>Азиатского экспертно-аналитического центра этнологии и международного образовательного </a:t>
            </a:r>
            <a:r>
              <a:rPr lang="ru-RU" sz="1600" dirty="0" smtClean="0"/>
              <a:t>сотрудничества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46" y="185357"/>
            <a:ext cx="3429235" cy="22861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7" r="4759" b="9484"/>
          <a:stretch/>
        </p:blipFill>
        <p:spPr>
          <a:xfrm>
            <a:off x="6263882" y="185357"/>
            <a:ext cx="2880118" cy="22861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111" y="185357"/>
            <a:ext cx="3429237" cy="22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70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t="1258" r="30127"/>
          <a:stretch/>
        </p:blipFill>
        <p:spPr>
          <a:xfrm>
            <a:off x="197237" y="195486"/>
            <a:ext cx="3582675" cy="47525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24266" y="339502"/>
            <a:ext cx="5368214" cy="1512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18900000">
            <a:off x="3399531" y="921046"/>
            <a:ext cx="249469" cy="2494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686123" y="429782"/>
            <a:ext cx="51343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Основными </a:t>
            </a:r>
            <a:r>
              <a:rPr lang="ru-RU" sz="1600" dirty="0">
                <a:solidFill>
                  <a:schemeClr val="bg1"/>
                </a:solidFill>
              </a:rPr>
              <a:t>задачами Форума стали развитие интеграционных процессов высшего образования в Азиатском регионе и интенсификация взаимодействия студентов и студенческих организаций России и Азиатских стран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73076" y="1983487"/>
            <a:ext cx="48965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Набор участников Форума осуществлялся на площадке интерактивной системы организации молодежных </a:t>
            </a:r>
            <a:r>
              <a:rPr lang="ru-RU" sz="1400" dirty="0" smtClean="0"/>
              <a:t>научных </a:t>
            </a:r>
          </a:p>
          <a:p>
            <a:r>
              <a:rPr lang="ru-RU" sz="1400" dirty="0" smtClean="0"/>
              <a:t>и </a:t>
            </a:r>
            <a:r>
              <a:rPr lang="ru-RU" sz="1400" dirty="0"/>
              <a:t>общественно значимых мероприятий «Портал Ломоносов». </a:t>
            </a:r>
            <a:r>
              <a:rPr lang="ru-RU" sz="1400" dirty="0" smtClean="0"/>
              <a:t>К </a:t>
            </a:r>
            <a:r>
              <a:rPr lang="ru-RU" sz="1400" dirty="0"/>
              <a:t>участию </a:t>
            </a:r>
            <a:r>
              <a:rPr lang="ru-RU" sz="1400" dirty="0" smtClean="0"/>
              <a:t>приглашались </a:t>
            </a:r>
            <a:r>
              <a:rPr lang="ru-RU" sz="1400" dirty="0"/>
              <a:t>представители органов государственной власти и муниципальных структур, работающих с молодежью, образовательных учреждений, представители делового сообщества, средств массовой информации, лидеры молодежных и студенческих объединений стран Азиатского </a:t>
            </a:r>
            <a:r>
              <a:rPr lang="ru-RU" sz="1400" dirty="0" smtClean="0"/>
              <a:t>региона и России. </a:t>
            </a:r>
          </a:p>
          <a:p>
            <a:r>
              <a:rPr lang="ru-RU" sz="1400" dirty="0" smtClean="0"/>
              <a:t>Всего </a:t>
            </a:r>
            <a:r>
              <a:rPr lang="ru-RU" sz="1400" dirty="0"/>
              <a:t>зарегистрировано 389 заявок, из которых отобраны </a:t>
            </a:r>
            <a:endParaRPr lang="ru-RU" sz="1400" dirty="0" smtClean="0"/>
          </a:p>
          <a:p>
            <a:r>
              <a:rPr lang="ru-RU" sz="1400" dirty="0" smtClean="0"/>
              <a:t>для </a:t>
            </a:r>
            <a:r>
              <a:rPr lang="ru-RU" sz="1400" dirty="0"/>
              <a:t>участия в очном этапе более 200 человек из </a:t>
            </a:r>
            <a:r>
              <a:rPr lang="ru-RU" sz="1400" dirty="0" smtClean="0"/>
              <a:t>26 </a:t>
            </a:r>
            <a:r>
              <a:rPr lang="ru-RU" sz="1400" dirty="0"/>
              <a:t>вузов </a:t>
            </a:r>
            <a:endParaRPr lang="ru-RU" sz="1400" dirty="0" smtClean="0"/>
          </a:p>
          <a:p>
            <a:r>
              <a:rPr lang="ru-RU" sz="1400" dirty="0" smtClean="0"/>
              <a:t>8 </a:t>
            </a:r>
            <a:r>
              <a:rPr lang="ru-RU" sz="1400" dirty="0"/>
              <a:t>стран Азиатского региона</a:t>
            </a:r>
          </a:p>
        </p:txBody>
      </p:sp>
    </p:spTree>
    <p:extLst>
      <p:ext uri="{BB962C8B-B14F-4D97-AF65-F5344CB8AC3E}">
        <p14:creationId xmlns:p14="http://schemas.microsoft.com/office/powerpoint/2010/main" val="914453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7494"/>
            <a:ext cx="4104456" cy="47397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/>
              <a:t>Содержательная программа Форума </a:t>
            </a:r>
            <a:r>
              <a:rPr lang="ru-RU" sz="1600" b="1" dirty="0" smtClean="0"/>
              <a:t>была </a:t>
            </a:r>
            <a:r>
              <a:rPr lang="ru-RU" sz="1600" b="1" dirty="0"/>
              <a:t>посвящена вопросам межкультурного диалога и международного молодежного сотрудничества, включала в себя экспертные сессии, панельные дискуссии, круглые </a:t>
            </a:r>
            <a:r>
              <a:rPr lang="ru-RU" sz="1600" b="1" dirty="0" smtClean="0"/>
              <a:t>столы </a:t>
            </a:r>
            <a:endParaRPr lang="ru-RU" sz="1600" b="1" dirty="0"/>
          </a:p>
          <a:p>
            <a:endParaRPr lang="ru-RU" sz="1600" b="1" dirty="0" smtClean="0"/>
          </a:p>
          <a:p>
            <a:r>
              <a:rPr lang="ru-RU" sz="1400" dirty="0" smtClean="0"/>
              <a:t>Работа велась по секциям-направлениям:</a:t>
            </a:r>
            <a:endParaRPr lang="ru-RU" sz="1400" dirty="0"/>
          </a:p>
          <a:p>
            <a:r>
              <a:rPr lang="ru-RU" sz="1400" dirty="0"/>
              <a:t>1. Конкурс студенческих социальных проектов «Сердце Азии</a:t>
            </a:r>
            <a:r>
              <a:rPr lang="ru-RU" sz="1400" dirty="0" smtClean="0"/>
              <a:t>»;</a:t>
            </a:r>
            <a:endParaRPr lang="ru-RU" sz="1400" dirty="0"/>
          </a:p>
          <a:p>
            <a:r>
              <a:rPr lang="ru-RU" sz="1400" dirty="0"/>
              <a:t>2. Ярмарка </a:t>
            </a:r>
            <a:r>
              <a:rPr lang="ru-RU" sz="1400" dirty="0" err="1"/>
              <a:t>стартапов</a:t>
            </a:r>
            <a:r>
              <a:rPr lang="ru-RU" sz="1400" dirty="0"/>
              <a:t> азиатских университетов;</a:t>
            </a:r>
          </a:p>
          <a:p>
            <a:r>
              <a:rPr lang="ru-RU" sz="1400" dirty="0"/>
              <a:t>3. Фестиваль национальных культур </a:t>
            </a:r>
            <a:r>
              <a:rPr lang="ru-RU" sz="1400" dirty="0" smtClean="0"/>
              <a:t>«</a:t>
            </a:r>
            <a:r>
              <a:rPr lang="ru-RU" sz="1400" dirty="0"/>
              <a:t>Азия </a:t>
            </a:r>
            <a:endParaRPr lang="ru-RU" sz="1400" dirty="0" smtClean="0"/>
          </a:p>
          <a:p>
            <a:r>
              <a:rPr lang="ru-RU" sz="1400" dirty="0" smtClean="0"/>
              <a:t>зажигает </a:t>
            </a:r>
            <a:r>
              <a:rPr lang="ru-RU" sz="1400" dirty="0"/>
              <a:t>огни!»;</a:t>
            </a:r>
          </a:p>
          <a:p>
            <a:r>
              <a:rPr lang="ru-RU" sz="1400" dirty="0"/>
              <a:t>4. Эколого-туристический и научный модуль </a:t>
            </a:r>
            <a:endParaRPr lang="ru-RU" sz="1400" dirty="0" smtClean="0"/>
          </a:p>
          <a:p>
            <a:r>
              <a:rPr lang="ru-RU" sz="1400" dirty="0" smtClean="0"/>
              <a:t>«</a:t>
            </a:r>
            <a:r>
              <a:rPr lang="ru-RU" sz="1400" dirty="0"/>
              <a:t>Алтай-перекресток миров»;</a:t>
            </a:r>
          </a:p>
          <a:p>
            <a:r>
              <a:rPr lang="ru-RU" sz="1400" dirty="0"/>
              <a:t>5. Русский язык – язык межкультурного диалога, образования и науки в Центральной Азии;</a:t>
            </a:r>
          </a:p>
          <a:p>
            <a:r>
              <a:rPr lang="ru-RU" sz="1400" dirty="0"/>
              <a:t>6. Коммуникационный модуль «Мир медиа </a:t>
            </a:r>
            <a:endParaRPr lang="ru-RU" sz="1400" dirty="0" smtClean="0"/>
          </a:p>
          <a:p>
            <a:r>
              <a:rPr lang="ru-RU" sz="1400" dirty="0" smtClean="0"/>
              <a:t>нового </a:t>
            </a:r>
            <a:r>
              <a:rPr lang="ru-RU" sz="1400" dirty="0"/>
              <a:t>поколения»;</a:t>
            </a:r>
          </a:p>
          <a:p>
            <a:r>
              <a:rPr lang="ru-RU" sz="1400" dirty="0"/>
              <a:t>7. Спартакиада национальных видов спорта </a:t>
            </a:r>
            <a:endParaRPr lang="ru-RU" sz="1400" dirty="0" smtClean="0"/>
          </a:p>
          <a:p>
            <a:r>
              <a:rPr lang="ru-RU" sz="1400" dirty="0" smtClean="0"/>
              <a:t>«</a:t>
            </a:r>
            <a:r>
              <a:rPr lang="ru-RU" sz="1400" dirty="0"/>
              <a:t>Дух Азии</a:t>
            </a:r>
            <a:r>
              <a:rPr lang="ru-RU" sz="1400" dirty="0" smtClean="0"/>
              <a:t>»</a:t>
            </a:r>
          </a:p>
          <a:p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" r="41349"/>
          <a:stretch/>
        </p:blipFill>
        <p:spPr>
          <a:xfrm>
            <a:off x="4671547" y="213772"/>
            <a:ext cx="4274656" cy="472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50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19617" y="360140"/>
            <a:ext cx="309581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/>
              <a:t>В ходе программы участники обсудили перспективу реализации совместных сетевых молодежных проектов, приняли решение об учреждении Молодежного совета Ассоциации азиатских университетов</a:t>
            </a:r>
          </a:p>
          <a:p>
            <a:pPr>
              <a:spcBef>
                <a:spcPts val="600"/>
              </a:spcBef>
            </a:pPr>
            <a:r>
              <a:rPr lang="ru-RU" sz="1400" dirty="0" smtClean="0"/>
              <a:t>В </a:t>
            </a:r>
            <a:r>
              <a:rPr lang="ru-RU" sz="1400" dirty="0"/>
              <a:t>рамках Года экологии </a:t>
            </a:r>
            <a:r>
              <a:rPr lang="ru-RU" sz="1400" dirty="0" smtClean="0"/>
              <a:t>в </a:t>
            </a:r>
            <a:r>
              <a:rPr lang="ru-RU" sz="1400" dirty="0"/>
              <a:t>России </a:t>
            </a:r>
            <a:r>
              <a:rPr lang="ru-RU" sz="1400" dirty="0" smtClean="0"/>
              <a:t>на </a:t>
            </a:r>
            <a:r>
              <a:rPr lang="ru-RU" sz="1400" dirty="0"/>
              <a:t>каждую секцию </a:t>
            </a:r>
            <a:r>
              <a:rPr lang="ru-RU" sz="1400" dirty="0" smtClean="0"/>
              <a:t>в </a:t>
            </a:r>
            <a:r>
              <a:rPr lang="ru-RU" sz="1400" dirty="0"/>
              <a:t>различной форме были вынесены вопросы экологической тематики. Эколого-туристический и научный модуль «Алтай-перекресток миров» прошёл красной линией через все </a:t>
            </a:r>
            <a:r>
              <a:rPr lang="ru-RU" sz="1400" dirty="0" smtClean="0"/>
              <a:t>площадки форума, </a:t>
            </a:r>
            <a:r>
              <a:rPr lang="ru-RU" sz="1400" dirty="0"/>
              <a:t>был представлен серией открытых лекций признанных экспертов всероссийского уровня. Значимую содержательную и организационную поддержку </a:t>
            </a:r>
            <a:r>
              <a:rPr lang="ru-RU" sz="1400" dirty="0" smtClean="0"/>
              <a:t>в этом оказали </a:t>
            </a:r>
            <a:r>
              <a:rPr lang="ru-RU" sz="1400" dirty="0"/>
              <a:t>географический и биологический факультеты </a:t>
            </a:r>
            <a:r>
              <a:rPr lang="ru-RU" sz="1400" dirty="0" smtClean="0"/>
              <a:t>АГУ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 r="12767" b="2275"/>
          <a:stretch/>
        </p:blipFill>
        <p:spPr>
          <a:xfrm>
            <a:off x="220698" y="195485"/>
            <a:ext cx="5503430" cy="47684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80112" y="267494"/>
            <a:ext cx="3355873" cy="4608512"/>
          </a:xfrm>
          <a:prstGeom prst="rect">
            <a:avLst/>
          </a:prstGeom>
          <a:noFill/>
          <a:ln w="63500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43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9490" y="2781774"/>
            <a:ext cx="7344816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17744" y="2544211"/>
            <a:ext cx="7361351" cy="468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32349" y="2708430"/>
            <a:ext cx="8732140" cy="2062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/>
              <a:t>В рамках Форума </a:t>
            </a:r>
            <a:r>
              <a:rPr lang="ru-RU" sz="1600" dirty="0" smtClean="0"/>
              <a:t>прошли два </a:t>
            </a:r>
            <a:r>
              <a:rPr lang="ru-RU" sz="1600" dirty="0"/>
              <a:t>масштабных культурно-творческих </a:t>
            </a:r>
            <a:r>
              <a:rPr lang="ru-RU" sz="1600" dirty="0" smtClean="0"/>
              <a:t>мероприятия:</a:t>
            </a:r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Алтай-Азия – мост дружбы и творчества!»</a:t>
            </a:r>
            <a:r>
              <a:rPr lang="ru-RU" dirty="0"/>
              <a:t> </a:t>
            </a:r>
            <a:endParaRPr lang="ru-RU" dirty="0" smtClean="0"/>
          </a:p>
          <a:p>
            <a:pPr algn="ctr"/>
            <a:r>
              <a:rPr lang="ru-RU" sz="1600" dirty="0" smtClean="0"/>
              <a:t>- концерт-презентация </a:t>
            </a:r>
            <a:r>
              <a:rPr lang="ru-RU" sz="1600" dirty="0"/>
              <a:t>студенческого творчества </a:t>
            </a:r>
            <a:r>
              <a:rPr lang="ru-RU" sz="1600" dirty="0" smtClean="0"/>
              <a:t>Алтайского университета </a:t>
            </a:r>
            <a:r>
              <a:rPr lang="ru-RU" sz="1600" dirty="0"/>
              <a:t>гостям </a:t>
            </a:r>
            <a:r>
              <a:rPr lang="ru-RU" sz="1600" dirty="0" smtClean="0"/>
              <a:t>Барнаула</a:t>
            </a:r>
          </a:p>
          <a:p>
            <a:pPr algn="ctr"/>
            <a:r>
              <a:rPr lang="ru-RU" sz="1600" dirty="0" smtClean="0"/>
              <a:t>на </a:t>
            </a:r>
            <a:r>
              <a:rPr lang="ru-RU" sz="1600" dirty="0"/>
              <a:t>сценической площадке Университетского </a:t>
            </a:r>
            <a:r>
              <a:rPr lang="ru-RU" sz="1600" dirty="0" smtClean="0"/>
              <a:t>дворика и </a:t>
            </a:r>
          </a:p>
          <a:p>
            <a:pPr algn="ctr"/>
            <a:r>
              <a:rPr lang="ru-RU" b="1" dirty="0" smtClean="0"/>
              <a:t>Международный </a:t>
            </a:r>
            <a:r>
              <a:rPr lang="ru-RU" b="1" dirty="0"/>
              <a:t>студенческий фестиваль национальных культур стран-участниц </a:t>
            </a:r>
            <a:endParaRPr lang="ru-RU" b="1" dirty="0" smtClean="0"/>
          </a:p>
          <a:p>
            <a:pPr algn="ctr"/>
            <a:r>
              <a:rPr lang="ru-RU" b="1" dirty="0" smtClean="0"/>
              <a:t>III</a:t>
            </a:r>
            <a:r>
              <a:rPr lang="ru-RU" b="1" dirty="0"/>
              <a:t> Азиатского студенческого форума «Алтай-Азия – 2017» «Азия зажигает огни</a:t>
            </a:r>
            <a:r>
              <a:rPr lang="ru-RU" b="1" dirty="0" smtClean="0"/>
              <a:t>» </a:t>
            </a:r>
          </a:p>
          <a:p>
            <a:pPr algn="ctr"/>
            <a:r>
              <a:rPr lang="ru-RU" sz="1600" dirty="0" smtClean="0"/>
              <a:t>- творческий </a:t>
            </a:r>
            <a:r>
              <a:rPr lang="ru-RU" sz="1600" dirty="0"/>
              <a:t>праздник на сценической площадке </a:t>
            </a:r>
            <a:r>
              <a:rPr lang="ru-RU" sz="1600" dirty="0" smtClean="0"/>
              <a:t>ОЭЗ ТРР «Бирюзовая Катунь», </a:t>
            </a:r>
          </a:p>
          <a:p>
            <a:pPr algn="ctr"/>
            <a:r>
              <a:rPr lang="ru-RU" sz="1600" dirty="0" smtClean="0"/>
              <a:t>проведенный силами участников и организаторов Форума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60414"/>
            <a:ext cx="3639898" cy="21953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r="2961"/>
          <a:stretch/>
        </p:blipFill>
        <p:spPr>
          <a:xfrm>
            <a:off x="3203848" y="166414"/>
            <a:ext cx="2789145" cy="2189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633" r="3037" b="6477"/>
          <a:stretch/>
        </p:blipFill>
        <p:spPr>
          <a:xfrm>
            <a:off x="-133176" y="166414"/>
            <a:ext cx="3362160" cy="218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69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2539" b="10633"/>
          <a:stretch/>
        </p:blipFill>
        <p:spPr>
          <a:xfrm>
            <a:off x="0" y="-253375"/>
            <a:ext cx="9144000" cy="54174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2372" y="3890574"/>
            <a:ext cx="8750686" cy="1057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7574" y="3987716"/>
            <a:ext cx="878497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dirty="0"/>
              <a:t>В рамках Форума была организована </a:t>
            </a:r>
            <a:r>
              <a:rPr lang="ru-RU" sz="1400" dirty="0" smtClean="0"/>
              <a:t>эколого-образовательная </a:t>
            </a:r>
            <a:r>
              <a:rPr lang="ru-RU" sz="1400" dirty="0"/>
              <a:t>и туристическая программа, посвященная </a:t>
            </a:r>
            <a:endParaRPr lang="ru-RU" sz="1400" dirty="0" smtClean="0"/>
          </a:p>
          <a:p>
            <a:pPr algn="ctr"/>
            <a:r>
              <a:rPr lang="ru-RU" sz="1400" dirty="0" smtClean="0"/>
              <a:t>Году </a:t>
            </a:r>
            <a:r>
              <a:rPr lang="ru-RU" sz="1400" dirty="0"/>
              <a:t>экологии в России. Участники посетили Музей </a:t>
            </a:r>
            <a:r>
              <a:rPr lang="ru-RU" sz="1400" dirty="0"/>
              <a:t>п</a:t>
            </a:r>
            <a:r>
              <a:rPr lang="ru-RU" sz="1400" dirty="0" smtClean="0"/>
              <a:t>рироды </a:t>
            </a:r>
            <a:r>
              <a:rPr lang="ru-RU" sz="1400" dirty="0" smtClean="0"/>
              <a:t>АГУ</a:t>
            </a:r>
            <a:r>
              <a:rPr lang="ru-RU" sz="1400" dirty="0"/>
              <a:t>, Национальный музей </a:t>
            </a:r>
            <a:r>
              <a:rPr lang="ru-RU" sz="1400" dirty="0" smtClean="0"/>
              <a:t>имени </a:t>
            </a:r>
            <a:r>
              <a:rPr lang="ru-RU" sz="1400" dirty="0" smtClean="0"/>
              <a:t>А.В</a:t>
            </a:r>
            <a:r>
              <a:rPr lang="ru-RU" sz="1400" dirty="0"/>
              <a:t>. Анохина, Тавдинские пещеры, археологический парк «Перекресток миров», туристические комплексы «Царская Охота», «Парк-отель «</a:t>
            </a:r>
            <a:r>
              <a:rPr lang="ru-RU" sz="1400" dirty="0" err="1"/>
              <a:t>Ая</a:t>
            </a:r>
            <a:r>
              <a:rPr lang="ru-RU" sz="1400" dirty="0"/>
              <a:t>» и конечно же, были </a:t>
            </a:r>
            <a:r>
              <a:rPr lang="ru-RU" sz="1400" dirty="0" smtClean="0"/>
              <a:t>проведены экскурсии </a:t>
            </a:r>
            <a:r>
              <a:rPr lang="ru-RU" sz="1400" dirty="0"/>
              <a:t>по городу Барнаулу и </a:t>
            </a:r>
            <a:r>
              <a:rPr lang="ru-RU" sz="1400" dirty="0" smtClean="0"/>
              <a:t>университету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0717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9" t="1001" r="29466" b="8000"/>
          <a:stretch/>
        </p:blipFill>
        <p:spPr>
          <a:xfrm>
            <a:off x="3779912" y="-92546"/>
            <a:ext cx="2100328" cy="27304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2342" y="302329"/>
            <a:ext cx="3137530" cy="45550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400" dirty="0"/>
              <a:t>Модераторы и эксперты подвели итоги работы </a:t>
            </a:r>
            <a:r>
              <a:rPr lang="ru-RU" sz="1400" dirty="0" smtClean="0"/>
              <a:t>секций. На </a:t>
            </a:r>
            <a:r>
              <a:rPr lang="ru-RU" sz="1400" dirty="0"/>
              <a:t>двух </a:t>
            </a:r>
            <a:r>
              <a:rPr lang="ru-RU" sz="1400" dirty="0" smtClean="0"/>
              <a:t>площадках, Конкурс </a:t>
            </a:r>
            <a:r>
              <a:rPr lang="ru-RU" sz="1400" dirty="0"/>
              <a:t>студенческих социальных проектов «Сердце Азии» и Ярмарка </a:t>
            </a:r>
            <a:r>
              <a:rPr lang="ru-RU" sz="1400" dirty="0" err="1"/>
              <a:t>стартапов</a:t>
            </a:r>
            <a:r>
              <a:rPr lang="ru-RU" sz="1400" dirty="0"/>
              <a:t> азиатских </a:t>
            </a:r>
            <a:r>
              <a:rPr lang="ru-RU" sz="1400" dirty="0" smtClean="0"/>
              <a:t>университетов, </a:t>
            </a:r>
            <a:r>
              <a:rPr lang="ru-RU" sz="1400" dirty="0"/>
              <a:t>были названы лучшие доклады. Победители получили памятные </a:t>
            </a:r>
            <a:r>
              <a:rPr lang="ru-RU" sz="1400" dirty="0" smtClean="0"/>
              <a:t>призы. </a:t>
            </a:r>
            <a:endParaRPr lang="ru-RU" sz="1400" dirty="0"/>
          </a:p>
          <a:p>
            <a:pPr>
              <a:spcBef>
                <a:spcPts val="1200"/>
              </a:spcBef>
            </a:pPr>
            <a:r>
              <a:rPr lang="ru-RU" sz="1400" dirty="0" smtClean="0"/>
              <a:t>Содержательные </a:t>
            </a:r>
            <a:r>
              <a:rPr lang="ru-RU" sz="1400" dirty="0"/>
              <a:t>итоги работы Форума закреплены в резолюции. Документ </a:t>
            </a:r>
            <a:r>
              <a:rPr lang="ru-RU" sz="1400" dirty="0" smtClean="0"/>
              <a:t>размещён на </a:t>
            </a:r>
            <a:r>
              <a:rPr lang="ru-RU" sz="1400" dirty="0"/>
              <a:t>портале </a:t>
            </a:r>
            <a:r>
              <a:rPr lang="ru-RU" sz="1400" dirty="0" smtClean="0"/>
              <a:t>Ломоносов. </a:t>
            </a:r>
          </a:p>
          <a:p>
            <a:pPr>
              <a:spcBef>
                <a:spcPts val="1200"/>
              </a:spcBef>
            </a:pPr>
            <a:r>
              <a:rPr lang="ru-RU" sz="1400" dirty="0" smtClean="0"/>
              <a:t>Мероприятие </a:t>
            </a:r>
            <a:r>
              <a:rPr lang="ru-RU" sz="1400" dirty="0"/>
              <a:t>имеет широкую информационную поддержку. </a:t>
            </a:r>
            <a:r>
              <a:rPr lang="ru-RU" sz="1400" dirty="0" smtClean="0"/>
              <a:t>Базовыми информационными площадками стали </a:t>
            </a:r>
            <a:r>
              <a:rPr lang="ru-RU" sz="1400" dirty="0"/>
              <a:t>сайт </a:t>
            </a:r>
            <a:r>
              <a:rPr lang="ru-RU" sz="1400" dirty="0" smtClean="0"/>
              <a:t>АГУ, </a:t>
            </a:r>
            <a:r>
              <a:rPr lang="ru-RU" sz="1400" dirty="0"/>
              <a:t>группа </a:t>
            </a:r>
            <a:r>
              <a:rPr lang="ru-RU" sz="1400" dirty="0" smtClean="0"/>
              <a:t>форума «</a:t>
            </a:r>
            <a:r>
              <a:rPr lang="ru-RU" sz="1400" dirty="0" err="1"/>
              <a:t>ВКонтакте</a:t>
            </a:r>
            <a:r>
              <a:rPr lang="ru-RU" sz="1400" dirty="0"/>
              <a:t>» </a:t>
            </a:r>
            <a:r>
              <a:rPr lang="ru-RU" sz="1400" dirty="0" smtClean="0"/>
              <a:t>и портал Ломоносов.</a:t>
            </a:r>
          </a:p>
          <a:p>
            <a:pPr>
              <a:spcBef>
                <a:spcPts val="1200"/>
              </a:spcBef>
            </a:pPr>
            <a:r>
              <a:rPr lang="ru-RU" sz="1400" dirty="0"/>
              <a:t>В качестве организаторов, модераторов, экспертов и гостей в Форуме приняли участие более 30 </a:t>
            </a:r>
            <a:r>
              <a:rPr lang="ru-RU" sz="1400" dirty="0" smtClean="0"/>
              <a:t>человек, в качестве участников – более 200.</a:t>
            </a:r>
            <a:endParaRPr lang="ru-RU" sz="14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31" y="2564763"/>
            <a:ext cx="3976117" cy="26507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62" r="10765"/>
          <a:stretch/>
        </p:blipFill>
        <p:spPr>
          <a:xfrm>
            <a:off x="6032708" y="929892"/>
            <a:ext cx="2290093" cy="14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76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599</Words>
  <Application>Microsoft Office PowerPoint</Application>
  <PresentationFormat>Экран (16:9)</PresentationFormat>
  <Paragraphs>60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</dc:creator>
  <cp:lastModifiedBy>tselevich</cp:lastModifiedBy>
  <cp:revision>53</cp:revision>
  <dcterms:created xsi:type="dcterms:W3CDTF">2016-06-28T14:07:50Z</dcterms:created>
  <dcterms:modified xsi:type="dcterms:W3CDTF">2017-10-04T13:20:16Z</dcterms:modified>
</cp:coreProperties>
</file>