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22" r:id="rId2"/>
    <p:sldId id="615" r:id="rId3"/>
    <p:sldId id="613" r:id="rId4"/>
    <p:sldId id="609" r:id="rId5"/>
    <p:sldId id="61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081671-2B11-4C09-B20D-8075B0144152}">
          <p14:sldIdLst>
            <p14:sldId id="422"/>
            <p14:sldId id="615"/>
            <p14:sldId id="613"/>
            <p14:sldId id="609"/>
            <p14:sldId id="6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D0AD7-75C4-4083-AD7C-3A64ED20BC91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C90F-1ABA-4A67-8651-7D264F9EE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5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1984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3649FB-A116-4B54-8576-94F629BF033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B1EA12-88A6-45C3-A5C9-5027B29FD5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552" y="3140968"/>
            <a:ext cx="8280920" cy="1077218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b="1"/>
            </a:lvl1pPr>
          </a:lstStyle>
          <a:p>
            <a:r>
              <a:rPr lang="ru-RU" sz="3200" cap="all" dirty="0" smtClean="0"/>
              <a:t>О  формировании </a:t>
            </a:r>
          </a:p>
          <a:p>
            <a:r>
              <a:rPr lang="ru-RU" sz="3200" cap="all" dirty="0" smtClean="0"/>
              <a:t>кадрового резерва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00161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высшего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«Алтайский государственный университет»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16" y="188640"/>
            <a:ext cx="1512168" cy="168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7046913" y="65928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410C7714-9B8B-49F7-9FB9-07ED13308000}" type="slidenum">
              <a:rPr lang="ru-RU" altLang="ru-RU" sz="1200">
                <a:solidFill>
                  <a:srgbClr val="898989"/>
                </a:solidFill>
              </a:rPr>
              <a:pPr algn="r" eaLnBrk="1" hangingPunct="1"/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667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u="sng" dirty="0" smtClean="0"/>
          </a:p>
          <a:p>
            <a:pPr algn="just"/>
            <a:r>
              <a:rPr lang="ru-RU" b="1" u="sng" dirty="0" smtClean="0"/>
              <a:t>Наименование должностей, для формирования кадрового резерва</a:t>
            </a:r>
          </a:p>
          <a:p>
            <a:pPr algn="just"/>
            <a:endParaRPr lang="ru-RU" b="1" u="sng" dirty="0"/>
          </a:p>
          <a:p>
            <a:pPr algn="just"/>
            <a:r>
              <a:rPr lang="ru-RU" i="1" u="sng" dirty="0" smtClean="0"/>
              <a:t>АУП: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Ректор;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Первый проректор по учебной работе;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Проректор по экономике и стратегическому развитию;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Проректор по научному и инновационному развитию;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Проректор по развитию международной деятельности;</a:t>
            </a:r>
          </a:p>
          <a:p>
            <a:pPr marL="285750" indent="-285750" algn="just">
              <a:buFontTx/>
              <a:buChar char="-"/>
            </a:pPr>
            <a:r>
              <a:rPr lang="ru-RU" b="1" dirty="0"/>
              <a:t>Проректор по </a:t>
            </a:r>
            <a:r>
              <a:rPr lang="ru-RU" b="1" dirty="0" smtClean="0"/>
              <a:t>информатизации и цифровой образовательной среде;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Проректор по безопасности и общим вопросам / заместитель проректора;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Главный бухгалтер / заместитель главного бухгалтера;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Директор института, не относящийся к профессорско-преподавательскому составу и научным работникам;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Начальник управления / заместитель начальника управления;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Руководитель структурного подразделения (</a:t>
            </a:r>
            <a:r>
              <a:rPr lang="ru-RU" b="1" dirty="0"/>
              <a:t>не в составе управления)</a:t>
            </a:r>
            <a:r>
              <a:rPr lang="ru-RU" b="1" dirty="0" smtClean="0"/>
              <a:t>.</a:t>
            </a:r>
          </a:p>
          <a:p>
            <a:pPr algn="just"/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5939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7046913" y="65928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410C7714-9B8B-49F7-9FB9-07ED13308000}" type="slidenum">
              <a:rPr lang="ru-RU" altLang="ru-RU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667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/>
              <a:t>Наименование должностей, для формирования кадрового резерва</a:t>
            </a:r>
          </a:p>
          <a:p>
            <a:pPr algn="just"/>
            <a:endParaRPr lang="ru-RU" b="1" u="sng" dirty="0"/>
          </a:p>
          <a:p>
            <a:pPr algn="just"/>
            <a:r>
              <a:rPr lang="ru-RU" i="1" u="sng" dirty="0" smtClean="0"/>
              <a:t>ППС: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Декан факультета;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Директор института, отнесенный к профессорско-преподавательскому составу;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Заведующий кафедрой.</a:t>
            </a:r>
          </a:p>
          <a:p>
            <a:pPr marL="285750" indent="-285750" algn="just">
              <a:buFontTx/>
              <a:buChar char="-"/>
            </a:pPr>
            <a:endParaRPr lang="ru-RU" b="1" dirty="0"/>
          </a:p>
          <a:p>
            <a:pPr algn="just"/>
            <a:r>
              <a:rPr lang="ru-RU" i="1" u="sng" dirty="0" smtClean="0"/>
              <a:t>НР: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Директор </a:t>
            </a:r>
            <a:r>
              <a:rPr lang="ru-RU" b="1" dirty="0"/>
              <a:t>(заведующий, начальник) отделения (института, центра</a:t>
            </a:r>
            <a:r>
              <a:rPr lang="ru-RU" b="1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Заведующий </a:t>
            </a:r>
            <a:r>
              <a:rPr lang="ru-RU" b="1" dirty="0"/>
              <a:t>(начальник) научно-исследовательского отдела (лаборатории</a:t>
            </a:r>
            <a:r>
              <a:rPr lang="ru-RU" b="1" dirty="0" smtClean="0"/>
              <a:t>), </a:t>
            </a:r>
            <a:r>
              <a:rPr lang="ru-RU" b="1" dirty="0"/>
              <a:t>конструкторского отдела (лаборатории</a:t>
            </a:r>
            <a:r>
              <a:rPr lang="ru-RU" b="1" dirty="0" smtClean="0"/>
              <a:t>), </a:t>
            </a:r>
            <a:r>
              <a:rPr lang="ru-RU" b="1" dirty="0"/>
              <a:t>центра (отдела) </a:t>
            </a:r>
            <a:r>
              <a:rPr lang="ru-RU" b="1" dirty="0" smtClean="0"/>
              <a:t>патентования, </a:t>
            </a:r>
            <a:r>
              <a:rPr lang="ru-RU" b="1" dirty="0"/>
              <a:t>центра (отдела) научной и (или) научно-технической </a:t>
            </a:r>
            <a:r>
              <a:rPr lang="ru-RU" b="1" dirty="0" smtClean="0"/>
              <a:t>информации, </a:t>
            </a:r>
            <a:r>
              <a:rPr lang="ru-RU" b="1" dirty="0"/>
              <a:t>центра (отдела) коллективного пользования научным </a:t>
            </a:r>
            <a:r>
              <a:rPr lang="ru-RU" b="1" dirty="0" smtClean="0"/>
              <a:t>оборудованием, центра </a:t>
            </a:r>
            <a:r>
              <a:rPr lang="ru-RU" b="1" dirty="0"/>
              <a:t>(отдела</a:t>
            </a:r>
            <a:r>
              <a:rPr lang="ru-RU" b="1" dirty="0" smtClean="0"/>
              <a:t>)</a:t>
            </a:r>
          </a:p>
          <a:p>
            <a:pPr algn="just"/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5868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632848" cy="5760640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*В кадровый резерв на замещение соответствующих должностей включаются кандидаты соответствующие установленным квалификационным требованиям/ требованиям профессионального стандарта.</a:t>
            </a:r>
            <a:endParaRPr lang="ru-RU" sz="2400" dirty="0">
              <a:solidFill>
                <a:schemeClr val="tx1"/>
              </a:solidFill>
            </a:endParaRPr>
          </a:p>
          <a:p>
            <a:pPr marL="365760" lvl="1" indent="0" algn="just">
              <a:buNone/>
            </a:pPr>
            <a:r>
              <a:rPr lang="ru-RU" sz="2400" dirty="0" smtClean="0"/>
              <a:t>*В исключительных случаях в резерв для замещения </a:t>
            </a:r>
            <a:r>
              <a:rPr lang="ru-RU" sz="2400" dirty="0"/>
              <a:t>должности по решению </a:t>
            </a:r>
            <a:r>
              <a:rPr lang="ru-RU" sz="2400" dirty="0" smtClean="0"/>
              <a:t>комиссии может быть включен кандидат не соответствующий установленным требованиям, при условии наличия обязательства о выполнении в течении года требований, необходимых для замещения соответствующей должности.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102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632848" cy="5760640"/>
          </a:xfrm>
        </p:spPr>
        <p:txBody>
          <a:bodyPr>
            <a:normAutofit fontScale="92500" lnSpcReduction="20000"/>
          </a:bodyPr>
          <a:lstStyle/>
          <a:p>
            <a:endParaRPr lang="ru-RU" sz="2400" dirty="0"/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Проект решения:</a:t>
            </a:r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1. Утвердить список должностей по которым формируется кадровый резерв.</a:t>
            </a:r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2. Проректору по </a:t>
            </a:r>
            <a:r>
              <a:rPr lang="ru-RU" sz="2400" dirty="0" err="1" smtClean="0">
                <a:solidFill>
                  <a:schemeClr val="tx1"/>
                </a:solidFill>
              </a:rPr>
              <a:t>ЭиСР</a:t>
            </a:r>
            <a:r>
              <a:rPr lang="ru-RU" sz="2400" dirty="0" smtClean="0">
                <a:solidFill>
                  <a:schemeClr val="tx1"/>
                </a:solidFill>
              </a:rPr>
              <a:t> (Панов В.Ю.) совместно с управление кадров (Трушников А.Н.) и управлением правового обеспечения (Назаров В.В.) подготовить новую редакцию  положения о кадровом резерве (срок до 31.0</a:t>
            </a:r>
            <a:r>
              <a:rPr lang="en-US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.2019 г.) </a:t>
            </a:r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3. Управлению информатизации (отв. проректор по </a:t>
            </a:r>
            <a:r>
              <a:rPr lang="ru-RU" sz="2400" dirty="0" err="1" smtClean="0">
                <a:solidFill>
                  <a:schemeClr val="tx1"/>
                </a:solidFill>
              </a:rPr>
              <a:t>ИиЦОС</a:t>
            </a:r>
            <a:r>
              <a:rPr lang="ru-RU" sz="2400" dirty="0" smtClean="0">
                <a:solidFill>
                  <a:schemeClr val="tx1"/>
                </a:solidFill>
              </a:rPr>
              <a:t> Рязанов М.И.) проработать вопрос о создании информационной системы «Кадровый резерв» на официальном сайте Университета (срок до 15.02.2019 г.).</a:t>
            </a:r>
          </a:p>
          <a:p>
            <a:pPr marL="365760" lvl="1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4. Ректорату, деканам факультетов, директорам институтов, руководителям подразделений</a:t>
            </a:r>
            <a:r>
              <a:rPr lang="ru-RU" sz="2400" dirty="0">
                <a:solidFill>
                  <a:schemeClr val="tx1"/>
                </a:solidFill>
              </a:rPr>
              <a:t>, в порядке установленном </a:t>
            </a:r>
            <a:r>
              <a:rPr lang="ru-RU" sz="2400" dirty="0" smtClean="0">
                <a:solidFill>
                  <a:schemeClr val="tx1"/>
                </a:solidFill>
              </a:rPr>
              <a:t>Положением, представить кандидатуры для включения в кадровый резерв (срок до 15.02.2019 г.).</a:t>
            </a:r>
          </a:p>
          <a:p>
            <a:pPr marL="365760" lvl="1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375919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365</Words>
  <Application>Microsoft Office PowerPoint</Application>
  <PresentationFormat>Экран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Хвалынский Дмитрий Сергеевич</dc:creator>
  <cp:lastModifiedBy>Осокина Светлана Анатольевна</cp:lastModifiedBy>
  <cp:revision>391</cp:revision>
  <dcterms:created xsi:type="dcterms:W3CDTF">2013-12-10T10:43:16Z</dcterms:created>
  <dcterms:modified xsi:type="dcterms:W3CDTF">2018-12-21T04:53:00Z</dcterms:modified>
</cp:coreProperties>
</file>