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imes New Roman" panose="02020603050405020304" pitchFamily="18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4" y="0"/>
            <a:ext cx="1166352" cy="2368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550920"/>
            <a:ext cx="219456" cy="6583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480559"/>
            <a:ext cx="243840" cy="2362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2504" y="4867655"/>
            <a:ext cx="977299" cy="1990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373072" y="0"/>
            <a:ext cx="529367" cy="627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530583" y="5550408"/>
            <a:ext cx="509016" cy="12984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1168" y="6095"/>
            <a:ext cx="384048" cy="17251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442192" y="4867655"/>
            <a:ext cx="384048" cy="1981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2467" y="2519552"/>
            <a:ext cx="622706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2036" y="1780413"/>
            <a:ext cx="9567926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922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4020311"/>
            <a:ext cx="188975" cy="18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783" y="0"/>
            <a:ext cx="1334008" cy="270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632" y="6095"/>
            <a:ext cx="240792" cy="1088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"/>
            <a:ext cx="524256" cy="466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831" y="5480303"/>
            <a:ext cx="515112" cy="1371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944" y="6095"/>
            <a:ext cx="387096" cy="1737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882896"/>
            <a:ext cx="441959" cy="19568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59" y="6095"/>
            <a:ext cx="816864" cy="4023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9783" y="4867655"/>
            <a:ext cx="977422" cy="1990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968" y="9144"/>
            <a:ext cx="832104" cy="6833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D3EB2DD-7BB2-4CBB-B244-13375636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25" y="901737"/>
            <a:ext cx="10251362" cy="270967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Криминологические особенности противодействия терроризму в Российской Федерации.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CF381-1453-4378-9340-995F19611CB6}"/>
              </a:ext>
            </a:extLst>
          </p:cNvPr>
          <p:cNvSpPr/>
          <p:nvPr/>
        </p:nvSpPr>
        <p:spPr>
          <a:xfrm>
            <a:off x="7848600" y="4209286"/>
            <a:ext cx="3218689" cy="1667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Выполнила: Колпакова Анастасия Александровна, группа 387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0D2E5ABC-573E-4E88-813D-779D7F49D74B}"/>
              </a:ext>
            </a:extLst>
          </p:cNvPr>
          <p:cNvSpPr/>
          <p:nvPr/>
        </p:nvSpPr>
        <p:spPr>
          <a:xfrm>
            <a:off x="1066800" y="1143000"/>
            <a:ext cx="10515600" cy="5334000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kern="0">
                <a:solidFill>
                  <a:srgbClr val="092238"/>
                </a:solidFill>
                <a:ea typeface="+mj-ea"/>
                <a:cs typeface="Calibri"/>
              </a:rPr>
              <a:t>Спасибо за Внимание 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0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59105"/>
            <a:ext cx="10457688" cy="9611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95"/>
              </a:spcBef>
            </a:pP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российской</a:t>
            </a:r>
            <a:r>
              <a:rPr sz="32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65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</a:t>
            </a:r>
            <a:r>
              <a:rPr sz="32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терроризму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06.03.2006 №35- ФЗ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6850" y="2037471"/>
            <a:ext cx="6231764" cy="29078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34925" rIns="0" bIns="0" rtlCol="0">
            <a:spAutoFit/>
          </a:bodyPr>
          <a:lstStyle/>
          <a:p>
            <a:pPr marL="53340" marR="5080" indent="337820">
              <a:lnSpc>
                <a:spcPts val="2780"/>
              </a:lnSpc>
              <a:spcBef>
                <a:spcPts val="275"/>
              </a:spcBef>
            </a:pPr>
            <a:r>
              <a:rPr lang="ru-RU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е р р о р и з м</a:t>
            </a:r>
            <a:r>
              <a:rPr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воздействия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органами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</a:t>
            </a:r>
            <a:r>
              <a:rPr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организациями,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устрашением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иными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противоправных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насильственных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</a:p>
        </p:txBody>
      </p:sp>
      <p:sp>
        <p:nvSpPr>
          <p:cNvPr id="4" name="object 4"/>
          <p:cNvSpPr/>
          <p:nvPr/>
        </p:nvSpPr>
        <p:spPr>
          <a:xfrm>
            <a:off x="6629400" y="2057400"/>
            <a:ext cx="5195199" cy="416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5CB6D-1C5E-4D52-B184-934E8BDC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74" y="4218230"/>
            <a:ext cx="5633192" cy="233497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D643E39-014A-4920-B498-A3FBC5740B30}"/>
              </a:ext>
            </a:extLst>
          </p:cNvPr>
          <p:cNvSpPr/>
          <p:nvPr/>
        </p:nvSpPr>
        <p:spPr>
          <a:xfrm>
            <a:off x="2590800" y="304800"/>
            <a:ext cx="7696200" cy="1224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>
              <a:spcBef>
                <a:spcPts val="100"/>
              </a:spcBef>
            </a:pPr>
            <a:r>
              <a:rPr lang="ru-RU" sz="2400" spc="-10">
                <a:solidFill>
                  <a:srgbClr val="092238"/>
                </a:solidFill>
                <a:cs typeface="Calibri"/>
              </a:rPr>
              <a:t>Наиболее </a:t>
            </a:r>
            <a:r>
              <a:rPr lang="ru-RU" sz="2400" spc="-5">
                <a:solidFill>
                  <a:srgbClr val="092238"/>
                </a:solidFill>
                <a:cs typeface="Calibri"/>
              </a:rPr>
              <a:t>типичные способы террористической</a:t>
            </a:r>
            <a:r>
              <a:rPr lang="ru-RU" sz="2400" spc="-25">
                <a:solidFill>
                  <a:srgbClr val="092238"/>
                </a:solidFill>
                <a:cs typeface="Calibri"/>
              </a:rPr>
              <a:t> </a:t>
            </a:r>
            <a:r>
              <a:rPr lang="ru-RU" sz="2400" spc="-15">
                <a:solidFill>
                  <a:srgbClr val="092238"/>
                </a:solidFill>
                <a:cs typeface="Calibri"/>
              </a:rPr>
              <a:t>деятельности:</a:t>
            </a:r>
            <a:endParaRPr lang="ru-RU"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1CE2D-B2F4-47DE-9DDC-8532FBB50AD8}"/>
              </a:ext>
            </a:extLst>
          </p:cNvPr>
          <p:cNvSpPr/>
          <p:nvPr/>
        </p:nvSpPr>
        <p:spPr>
          <a:xfrm>
            <a:off x="152400" y="1634386"/>
            <a:ext cx="4648200" cy="757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lvl="0">
              <a:buSzPct val="95833"/>
              <a:tabLst>
                <a:tab pos="260350" algn="l"/>
              </a:tabLst>
            </a:pP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Нападение, совершаемое </a:t>
            </a:r>
            <a:r>
              <a:rPr lang="ru-RU" sz="1400" spc="-1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открыто,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из</a:t>
            </a:r>
            <a:r>
              <a:rPr lang="ru-RU" sz="1400" spc="-7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засады</a:t>
            </a:r>
            <a:r>
              <a:rPr lang="ru-RU" sz="900" spc="-5" dirty="0">
                <a:solidFill>
                  <a:srgbClr val="092238"/>
                </a:solidFill>
                <a:cs typeface="Calibri"/>
              </a:rPr>
              <a:t>;</a:t>
            </a:r>
            <a:endParaRPr lang="ru-RU" sz="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35814-E7DF-476C-A630-E4132F59C0A4}"/>
              </a:ext>
            </a:extLst>
          </p:cNvPr>
          <p:cNvSpPr/>
          <p:nvPr/>
        </p:nvSpPr>
        <p:spPr>
          <a:xfrm>
            <a:off x="6117101" y="1634386"/>
            <a:ext cx="5715000" cy="9043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76530" lvl="0">
              <a:lnSpc>
                <a:spcPts val="2590"/>
              </a:lnSpc>
              <a:buSzPct val="95833"/>
              <a:tabLst>
                <a:tab pos="260350" algn="l"/>
              </a:tabLst>
            </a:pPr>
            <a:r>
              <a:rPr lang="ru-RU" sz="1400" spc="-5" dirty="0">
                <a:solidFill>
                  <a:srgbClr val="092238"/>
                </a:solidFill>
                <a:cs typeface="Calibri"/>
              </a:rPr>
              <a:t>Минирование объектов промышленности, </a:t>
            </a:r>
            <a:r>
              <a:rPr lang="ru-RU" sz="1400" dirty="0">
                <a:solidFill>
                  <a:srgbClr val="092238"/>
                </a:solidFill>
                <a:cs typeface="Calibri"/>
              </a:rPr>
              <a:t>транспорта, </a:t>
            </a:r>
            <a:r>
              <a:rPr lang="ru-RU" sz="1400" spc="-10" dirty="0">
                <a:solidFill>
                  <a:srgbClr val="092238"/>
                </a:solidFill>
                <a:cs typeface="Calibri"/>
              </a:rPr>
              <a:t>связи, </a:t>
            </a:r>
            <a:r>
              <a:rPr lang="ru-RU" sz="1400" spc="-5" dirty="0">
                <a:solidFill>
                  <a:srgbClr val="092238"/>
                </a:solidFill>
                <a:cs typeface="Calibri"/>
              </a:rPr>
              <a:t>военных  объектов, </a:t>
            </a:r>
            <a:r>
              <a:rPr lang="ru-RU" sz="1400" dirty="0">
                <a:solidFill>
                  <a:srgbClr val="092238"/>
                </a:solidFill>
                <a:cs typeface="Calibri"/>
              </a:rPr>
              <a:t>жилых и </a:t>
            </a:r>
            <a:r>
              <a:rPr lang="ru-RU" sz="1400" spc="-5" dirty="0">
                <a:solidFill>
                  <a:srgbClr val="092238"/>
                </a:solidFill>
                <a:cs typeface="Calibri"/>
              </a:rPr>
              <a:t>административных</a:t>
            </a:r>
            <a:r>
              <a:rPr lang="ru-RU" sz="1400" spc="-80" dirty="0">
                <a:solidFill>
                  <a:srgbClr val="092238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srgbClr val="092238"/>
                </a:solidFill>
                <a:cs typeface="Calibri"/>
              </a:rPr>
              <a:t>зданий;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AD9F2-9116-415A-AA16-60A9E33B56B0}"/>
              </a:ext>
            </a:extLst>
          </p:cNvPr>
          <p:cNvSpPr/>
          <p:nvPr/>
        </p:nvSpPr>
        <p:spPr>
          <a:xfrm>
            <a:off x="152400" y="2590801"/>
            <a:ext cx="5105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450975" lvl="0">
              <a:lnSpc>
                <a:spcPts val="2600"/>
              </a:lnSpc>
              <a:spcBef>
                <a:spcPts val="5"/>
              </a:spcBef>
              <a:buSzPct val="95833"/>
              <a:tabLst>
                <a:tab pos="260350" algn="l"/>
              </a:tabLst>
            </a:pP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Минирование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</a:t>
            </a:r>
            <a:r>
              <a:rPr lang="ru-RU" sz="1400" spc="-1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  передвижения объекта преступного</a:t>
            </a:r>
            <a:r>
              <a:rPr lang="ru-RU" sz="1400" spc="-6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посягательства;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304C0-636D-4885-95B6-C7D7AEBF5B9B}"/>
              </a:ext>
            </a:extLst>
          </p:cNvPr>
          <p:cNvSpPr/>
          <p:nvPr/>
        </p:nvSpPr>
        <p:spPr>
          <a:xfrm>
            <a:off x="5779730" y="2787351"/>
            <a:ext cx="5943600" cy="1224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82880" lvl="0">
              <a:lnSpc>
                <a:spcPct val="90000"/>
              </a:lnSpc>
              <a:spcBef>
                <a:spcPts val="5"/>
              </a:spcBef>
              <a:buSzPct val="95833"/>
              <a:tabLst>
                <a:tab pos="260985" algn="l"/>
              </a:tabLst>
            </a:pP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взрывчатых и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отравляющих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lang="ru-RU" sz="1400" spc="-1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закамуфлированных  </a:t>
            </a:r>
            <a:r>
              <a:rPr lang="ru-RU" sz="1400" spc="-2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а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почтовых посылках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бандеролях, 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адресованных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конкретному </a:t>
            </a:r>
            <a:r>
              <a:rPr lang="ru-RU" sz="1400" spc="-1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</a:t>
            </a:r>
            <a:r>
              <a:rPr lang="ru-RU" sz="1400" spc="-2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(жертве);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7F1D5-6B26-4248-895D-EB9BFE23CE70}"/>
              </a:ext>
            </a:extLst>
          </p:cNvPr>
          <p:cNvSpPr/>
          <p:nvPr/>
        </p:nvSpPr>
        <p:spPr>
          <a:xfrm>
            <a:off x="381000" y="4155037"/>
            <a:ext cx="548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 lvl="0">
              <a:lnSpc>
                <a:spcPts val="2735"/>
              </a:lnSpc>
              <a:buSzPct val="95833"/>
              <a:tabLst>
                <a:tab pos="260985" algn="l"/>
              </a:tabLst>
            </a:pP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вредных для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400" spc="-2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1400" spc="-4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радиоактивных,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>
              <a:lnSpc>
                <a:spcPts val="2735"/>
              </a:lnSpc>
            </a:pP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химических,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spc="-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опасных веществ </a:t>
            </a:r>
            <a:r>
              <a:rPr lang="ru-RU" sz="140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</a:t>
            </a:r>
            <a:r>
              <a:rPr lang="ru-RU" sz="1400" spc="35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092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7225" y="2936810"/>
            <a:ext cx="5824728" cy="3186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D937E-3BE6-4E04-864A-0AB7272F2BBD}"/>
              </a:ext>
            </a:extLst>
          </p:cNvPr>
          <p:cNvSpPr/>
          <p:nvPr/>
        </p:nvSpPr>
        <p:spPr>
          <a:xfrm>
            <a:off x="304800" y="304800"/>
            <a:ext cx="10972800" cy="26776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содержание криминологических особенностей террористических проявлений, важно отметить, что в России терроризм на этапе его становления имел окраску революционного и перенял опыт накопленный Францией. Первые террористические акты приходятся на период правления Александра II и имеют своей целью свержение правителя, убийство градоначальников и чиновников, а первой организацией, признанной террористической, стала революционная организация «Народная воля», которая прославилась серией покушений на царя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218CA-0844-4203-A030-C41C0903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717" y="3657600"/>
            <a:ext cx="2565284" cy="3046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520446"/>
            <a:ext cx="9664700" cy="26968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2606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092238"/>
                </a:solidFill>
                <a:latin typeface="Calibri"/>
                <a:cs typeface="Calibri"/>
              </a:rPr>
              <a:t>Противодействие </a:t>
            </a:r>
            <a:r>
              <a:rPr sz="2400" b="1" spc="-5" dirty="0">
                <a:solidFill>
                  <a:srgbClr val="092238"/>
                </a:solidFill>
                <a:latin typeface="Calibri"/>
                <a:cs typeface="Calibri"/>
              </a:rPr>
              <a:t>терроризму </a:t>
            </a:r>
            <a:r>
              <a:rPr sz="2400" b="1" dirty="0">
                <a:solidFill>
                  <a:srgbClr val="092238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92238"/>
                </a:solidFill>
                <a:latin typeface="Calibri"/>
                <a:cs typeface="Calibri"/>
              </a:rPr>
              <a:t>России осуществляется </a:t>
            </a:r>
            <a:r>
              <a:rPr sz="2400" b="1" spc="-5" dirty="0">
                <a:solidFill>
                  <a:srgbClr val="092238"/>
                </a:solidFill>
                <a:latin typeface="Calibri"/>
                <a:cs typeface="Calibri"/>
              </a:rPr>
              <a:t>по </a:t>
            </a:r>
            <a:r>
              <a:rPr sz="2400" b="1" spc="-10" dirty="0">
                <a:solidFill>
                  <a:srgbClr val="092238"/>
                </a:solidFill>
                <a:latin typeface="Calibri"/>
                <a:cs typeface="Calibri"/>
              </a:rPr>
              <a:t>следующим  направлениям: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73990" indent="-161925">
              <a:lnSpc>
                <a:spcPts val="2735"/>
              </a:lnSpc>
              <a:spcBef>
                <a:spcPts val="5"/>
              </a:spcBef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профилактика</a:t>
            </a:r>
            <a:r>
              <a:rPr sz="2400" spc="-20" dirty="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терроризма;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140"/>
              </a:spcBef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борьба </a:t>
            </a:r>
            <a:r>
              <a:rPr sz="2400" dirty="0">
                <a:solidFill>
                  <a:srgbClr val="092238"/>
                </a:solidFill>
                <a:latin typeface="Calibri"/>
                <a:cs typeface="Calibri"/>
              </a:rPr>
              <a:t>с терроризмом </a:t>
            </a:r>
            <a:r>
              <a:rPr sz="2400" spc="-10" dirty="0">
                <a:solidFill>
                  <a:srgbClr val="092238"/>
                </a:solidFill>
                <a:latin typeface="Calibri"/>
                <a:cs typeface="Calibri"/>
              </a:rPr>
              <a:t>(выявление, предупреждение, </a:t>
            </a: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пресечение,  раскрытие </a:t>
            </a:r>
            <a:r>
              <a:rPr sz="2400" dirty="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092238"/>
                </a:solidFill>
                <a:latin typeface="Calibri"/>
                <a:cs typeface="Calibri"/>
              </a:rPr>
              <a:t>расследование </a:t>
            </a: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террористического акта </a:t>
            </a:r>
            <a:r>
              <a:rPr sz="2400" dirty="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иных преступлений  террористического</a:t>
            </a:r>
            <a:r>
              <a:rPr sz="2400" spc="-90" dirty="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характера);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590"/>
              </a:lnSpc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минимизация </a:t>
            </a:r>
            <a:r>
              <a:rPr sz="2400" dirty="0">
                <a:solidFill>
                  <a:srgbClr val="092238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(или) ликвидация </a:t>
            </a:r>
            <a:r>
              <a:rPr sz="2400" spc="-10" dirty="0">
                <a:solidFill>
                  <a:srgbClr val="092238"/>
                </a:solidFill>
                <a:latin typeface="Calibri"/>
                <a:cs typeface="Calibri"/>
              </a:rPr>
              <a:t>последствий </a:t>
            </a:r>
            <a:r>
              <a:rPr sz="2400" spc="-5" dirty="0">
                <a:solidFill>
                  <a:srgbClr val="092238"/>
                </a:solidFill>
                <a:latin typeface="Calibri"/>
                <a:cs typeface="Calibri"/>
              </a:rPr>
              <a:t>террористических</a:t>
            </a:r>
            <a:r>
              <a:rPr sz="2400" spc="30" dirty="0">
                <a:solidFill>
                  <a:srgbClr val="09223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238"/>
                </a:solidFill>
                <a:latin typeface="Calibri"/>
                <a:cs typeface="Calibri"/>
              </a:rPr>
              <a:t>актов.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5744" y="3429000"/>
            <a:ext cx="5090159" cy="3145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33601" y="3413994"/>
            <a:ext cx="6095999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6D5E0-E161-43AD-B5DB-4212DBD36777}"/>
              </a:ext>
            </a:extLst>
          </p:cNvPr>
          <p:cNvSpPr/>
          <p:nvPr/>
        </p:nvSpPr>
        <p:spPr>
          <a:xfrm>
            <a:off x="762000" y="249217"/>
            <a:ext cx="60960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воздействия на террористические проявления - это меры специального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криминологического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предупреждения, которые направлены в первую очередь на превентивное воздействие на детерминанты терроризма. Иными словами, данные меры уже более конкретны и служат для непосредственного предупреждения терроризма. Это своего рода внутригосударственная политика непосредственного устранения детерминант терроризма и создания конкретных методик по недопущению формирования террористических организаций.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1336D-374A-4DDA-B009-F324A9378283}"/>
              </a:ext>
            </a:extLst>
          </p:cNvPr>
          <p:cNvSpPr/>
          <p:nvPr/>
        </p:nvSpPr>
        <p:spPr>
          <a:xfrm>
            <a:off x="7620000" y="381000"/>
            <a:ext cx="396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Например: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9A9B1-F4EB-4716-AF94-21E8CAE357FB}"/>
              </a:ext>
            </a:extLst>
          </p:cNvPr>
          <p:cNvSpPr/>
          <p:nvPr/>
        </p:nvSpPr>
        <p:spPr>
          <a:xfrm>
            <a:off x="7239000" y="990600"/>
            <a:ext cx="434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REG"/>
              </a:rPr>
              <a:t>Разведывательная деятельность, направленная на выявление потоков оружия и взрывчатых веществ, предназначенных для использования в террористической деятельности;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66A29-83B8-413D-813C-B8749FDF5B96}"/>
              </a:ext>
            </a:extLst>
          </p:cNvPr>
          <p:cNvSpPr/>
          <p:nvPr/>
        </p:nvSpPr>
        <p:spPr>
          <a:xfrm>
            <a:off x="7010400" y="2514599"/>
            <a:ext cx="4419600" cy="205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REG"/>
              </a:rPr>
              <a:t>Таможенная деятельность, направленная на предупреждение террористических действий. Таможенные органы и подразделения пограничной службы создают барьер, препятствующий перемещению запрещённых предметов и опасных лиц через границу и др.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F78AA6-69D2-4B87-BD3D-81C1DEA9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79526"/>
            <a:ext cx="9772650" cy="5298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141B7D-5F55-48A5-B270-D60566C0A3B2}"/>
              </a:ext>
            </a:extLst>
          </p:cNvPr>
          <p:cNvSpPr/>
          <p:nvPr/>
        </p:nvSpPr>
        <p:spPr>
          <a:xfrm>
            <a:off x="1094231" y="365760"/>
            <a:ext cx="9144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REG"/>
              </a:rPr>
              <a:t>Анализ научной литературы, международных документов и уголовного законодательства ряда стран показывает, что терроризму как деянию свойственны следующие отличительные черты.</a:t>
            </a:r>
            <a:endParaRPr lang="ru-RU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20684E-5FF6-4FC3-AFCD-220F32798FFC}"/>
              </a:ext>
            </a:extLst>
          </p:cNvPr>
          <p:cNvSpPr/>
          <p:nvPr/>
        </p:nvSpPr>
        <p:spPr>
          <a:xfrm>
            <a:off x="228600" y="1348740"/>
            <a:ext cx="4191000" cy="4343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REG"/>
              </a:rPr>
              <a:t>отличительной чертой терроризма является то, что он порождает общую опасность, возникающую в результате совершения общеопасного деяния. На эту характерную особенность терроризма указывалось еще в ст. 1 резолюции, принятой и представленной на рассмотрение комиссиейIII Международной конференции по унификации уголовного законодательства, проходившей в 1930 г. в Брюсселе, под заголовком «Терроризм»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9BDEED-B9CC-48B5-A081-A9D5B54AEB2B}"/>
              </a:ext>
            </a:extLst>
          </p:cNvPr>
          <p:cNvSpPr/>
          <p:nvPr/>
        </p:nvSpPr>
        <p:spPr>
          <a:xfrm>
            <a:off x="4686300" y="1424940"/>
            <a:ext cx="3581400" cy="4191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REG"/>
              </a:rPr>
              <a:t>это публичный характер осуществления преступлений террористического характера. Другие противоправные деяния обычно совершаются скрытно, без огласки, при этом информируются лишь те лица, в действиях которых имеется заинтересованность у преступников. Что касается терроризма, то ему свойственны широкая огласка и открытое предъявление требований.</a:t>
            </a:r>
            <a:endParaRPr lang="ru-R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61BDC9-922D-489A-9C02-BD4AE2DA919A}"/>
              </a:ext>
            </a:extLst>
          </p:cNvPr>
          <p:cNvSpPr/>
          <p:nvPr/>
        </p:nvSpPr>
        <p:spPr>
          <a:xfrm>
            <a:off x="8523731" y="1463040"/>
            <a:ext cx="3429000" cy="4114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REG"/>
              </a:rPr>
              <a:t>это преднамеренное распространение паники среди населения, создание обстановки напряжённости, страха, подавленности. Так, о терроризме можно говорить лишь тогда, когда целью преступников является нарушение общественной безопасности, устрашение населения, дестабилизация деятельности органов власти или международных организаций и воздействие на принятие ими решений.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" y="0"/>
            <a:ext cx="1166352" cy="236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50920"/>
            <a:ext cx="219456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80559"/>
            <a:ext cx="24384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504" y="4867655"/>
            <a:ext cx="977299" cy="1990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73072" y="0"/>
            <a:ext cx="529367" cy="627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30583" y="5550408"/>
            <a:ext cx="509016" cy="1298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31168" y="6095"/>
            <a:ext cx="384048" cy="1725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2192" y="4867655"/>
            <a:ext cx="384048" cy="1981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50691" y="3602766"/>
            <a:ext cx="8534400" cy="25968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9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звеном в системе обще-социального предупреждения терроризма, стало принятие Федерального закона № 375-Ф3 от 06.07.2016 г. «О внесении изменений в Уголовный кодекс Российской Федерации и Уголовно-процессуальный кодекс Российской Федерации в части установления дополнительных мер противодействия терроризму и обеспечения общественной безопасности»</a:t>
            </a:r>
            <a:endParaRPr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EF2DAF-B980-4801-89E7-28278BA45683}"/>
              </a:ext>
            </a:extLst>
          </p:cNvPr>
          <p:cNvSpPr/>
          <p:nvPr/>
        </p:nvSpPr>
        <p:spPr>
          <a:xfrm>
            <a:off x="914400" y="313943"/>
            <a:ext cx="9677400" cy="2965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REG"/>
              </a:rPr>
              <a:t>На сегодняшний день терроризм в России по своим основным характеристикам представляет собой часть транснациональной преступности и является одним из факторов современной жизни нашего общества. В связи с этим политика успешного и эффективного противодействия терроризму предполагает осуществление углублённого криминологического анализа преступлений террористической направленности, который учитывает не только причинный комплекс данных преступлений, но и условия их совершения, личность преступников. Это объясняется тем, что эффективность работы правоохранительных органов, спецслужб и всех субъектов антитеррористической деятельности напрямую зависит от качества теоретического изучения проблематики данного вопроса.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693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Calibri</vt:lpstr>
      <vt:lpstr>REG</vt:lpstr>
      <vt:lpstr>Office Theme</vt:lpstr>
      <vt:lpstr>Криминологические особенности противодействия терроризму в Российской Федерации.</vt:lpstr>
      <vt:lpstr>Согласно федеральному закону российской федерации «о противодействии терроризму» от 06.03.2006 №35- ФЗ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Важным звеном в системе обще-социального предупреждения терроризма, стало принятие Федерального закона № 375-Ф3 от 06.07.2016 г. «О внесении изменений в Уголовный кодекс Российской Федерации и Уголовно-процессуальный кодекс Российской Федерации в части установления дополнительных мер противодействия терроризму и обеспечения общественной безопасности»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терроризму и экстремизму</dc:title>
  <dc:creator>abdullaev.mukhtar@outlook.com</dc:creator>
  <cp:lastModifiedBy>Анастасия</cp:lastModifiedBy>
  <cp:revision>10</cp:revision>
  <dcterms:created xsi:type="dcterms:W3CDTF">2020-01-23T00:55:39Z</dcterms:created>
  <dcterms:modified xsi:type="dcterms:W3CDTF">2021-12-02T11:24:11Z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2020-01-23T00:00:00Z</vt:filetime>
  </property>
</Properties>
</file>