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6" r:id="rId5"/>
    <p:sldId id="276" r:id="rId6"/>
    <p:sldId id="258" r:id="rId7"/>
    <p:sldId id="274" r:id="rId8"/>
    <p:sldId id="257" r:id="rId9"/>
    <p:sldId id="280" r:id="rId10"/>
    <p:sldId id="272" r:id="rId11"/>
    <p:sldId id="270" r:id="rId12"/>
    <p:sldId id="275" r:id="rId13"/>
    <p:sldId id="259" r:id="rId14"/>
    <p:sldId id="277" r:id="rId15"/>
    <p:sldId id="278" r:id="rId16"/>
    <p:sldId id="279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365"/>
    <a:srgbClr val="D30F64"/>
    <a:srgbClr val="008EDC"/>
    <a:srgbClr val="D31267"/>
    <a:srgbClr val="757CCB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74" autoAdjust="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0B9934-636A-4466-B4C2-E6E5A3EC5436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C63A-F5B9-408E-9B46-5C0738D711E6}" type="datetime1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7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75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8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680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  <a:br>
              <a:rPr lang="ru-RU" noProof="0" dirty="0"/>
            </a:br>
            <a:r>
              <a:rPr lang="ru-RU" noProof="0" dirty="0"/>
              <a:t>20XX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ru-RU" noProof="0" dirty="0"/>
              <a:t>Ключевая фраза</a:t>
            </a:r>
            <a:br>
              <a:rPr lang="ru-RU" noProof="0" dirty="0"/>
            </a:br>
            <a:r>
              <a:rPr lang="ru-RU" noProof="0" dirty="0"/>
              <a:t>презентации</a:t>
            </a:r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3636000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СПАСИБО!</a:t>
            </a: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Текст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Сергей Зайцев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678 555-0128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ZAITSEV@EXAMPLE.COM</a:t>
            </a:r>
          </a:p>
        </p:txBody>
      </p:sp>
      <p:sp>
        <p:nvSpPr>
          <p:cNvPr id="3" name="Графический объект 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Объект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1" name="Текст 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Объект 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3" name="Объект 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исунок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508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Графический объект 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68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2" name="Полилиния: Форма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82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1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Графический объект 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2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33" name="Текст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36" name="Текст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39" name="Текст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9" name="Диаграмма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420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вал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3" name="Графический объект 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Таблица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grpSp>
        <p:nvGrpSpPr>
          <p:cNvPr id="45" name="Графический объект 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 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: Фигура 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55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исунок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5" name="Полилиния: фигура 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БОЛЬШОЕ ИЗОБРАЖЕНИЕ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22" name="Графический объект 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Графический объект 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Мультимедиа 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клипа мультимедиа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Полилиния: Форма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Полилиния: Фигура 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: фигура 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: фигура 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: Форма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k.com/fondmishenk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A0%D0%B5%D0%B4%D0%B0%D0%B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6" y="1330388"/>
            <a:ext cx="6369369" cy="1517356"/>
          </a:xfrm>
        </p:spPr>
        <p:txBody>
          <a:bodyPr rtlCol="0"/>
          <a:lstStyle/>
          <a:p>
            <a:r>
              <a:rPr lang="ru-RU" sz="4800" dirty="0"/>
              <a:t>«КРАСКИ ЖИЗНИ»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255" y="3481829"/>
            <a:ext cx="4935983" cy="1392606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008EDC"/>
                </a:solidFill>
              </a:rPr>
              <a:t>Секция</a:t>
            </a:r>
            <a:r>
              <a:rPr lang="ru-RU" sz="22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D30F64"/>
                </a:solidFill>
              </a:rPr>
              <a:t>Лучшая </a:t>
            </a:r>
            <a:r>
              <a:rPr lang="ru-RU" sz="1800" dirty="0">
                <a:solidFill>
                  <a:srgbClr val="D30F64"/>
                </a:solidFill>
              </a:rPr>
              <a:t>практика организации социально-ориентированных мероприятий для лиц с ОВЗ и </a:t>
            </a:r>
            <a:r>
              <a:rPr lang="ru-RU" sz="1800" dirty="0" smtClean="0">
                <a:solidFill>
                  <a:srgbClr val="D30F64"/>
                </a:solidFill>
              </a:rPr>
              <a:t>инвалидностью.</a:t>
            </a:r>
            <a:endParaRPr lang="ru-RU" sz="1800" dirty="0">
              <a:solidFill>
                <a:srgbClr val="D30F64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03" y="-62144"/>
            <a:ext cx="7514897" cy="6263529"/>
          </a:xfr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00" y="754418"/>
            <a:ext cx="10515600" cy="676275"/>
          </a:xfrm>
        </p:spPr>
        <p:txBody>
          <a:bodyPr rtlCol="0">
            <a:normAutofit/>
          </a:bodyPr>
          <a:lstStyle/>
          <a:p>
            <a:r>
              <a:rPr lang="ru-RU" sz="3200" dirty="0"/>
              <a:t>Мастер – классы </a:t>
            </a:r>
            <a:r>
              <a:rPr lang="ru-RU" sz="3200" dirty="0" smtClean="0"/>
              <a:t>"</a:t>
            </a:r>
            <a:r>
              <a:rPr lang="ru-RU" sz="3200" dirty="0"/>
              <a:t>Рисование </a:t>
            </a:r>
            <a:r>
              <a:rPr lang="ru-RU" sz="3200" dirty="0" smtClean="0"/>
              <a:t>красками»</a:t>
            </a:r>
            <a:endParaRPr lang="ru-RU" sz="32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500" y="2451377"/>
            <a:ext cx="11383823" cy="3730567"/>
          </a:xfrm>
        </p:spPr>
        <p:txBody>
          <a:bodyPr rtlCol="0"/>
          <a:lstStyle/>
          <a:p>
            <a:pPr algn="l"/>
            <a:r>
              <a:rPr lang="ru-RU" sz="2400" dirty="0" smtClean="0">
                <a:solidFill>
                  <a:srgbClr val="130365"/>
                </a:solidFill>
              </a:rPr>
              <a:t>Творчество </a:t>
            </a:r>
            <a:r>
              <a:rPr lang="ru-RU" sz="2400" dirty="0">
                <a:solidFill>
                  <a:srgbClr val="130365"/>
                </a:solidFill>
              </a:rPr>
              <a:t>— это средство невербального выражения мыслей и чувств</a:t>
            </a:r>
            <a:r>
              <a:rPr lang="ru-RU" sz="2400" dirty="0" smtClean="0">
                <a:solidFill>
                  <a:srgbClr val="130365"/>
                </a:solidFill>
              </a:rPr>
              <a:t>.</a:t>
            </a:r>
            <a:r>
              <a:rPr lang="ru-RU" sz="2400" dirty="0">
                <a:solidFill>
                  <a:srgbClr val="130365"/>
                </a:solidFill>
              </a:rPr>
              <a:t/>
            </a:r>
            <a:br>
              <a:rPr lang="ru-RU" sz="2400" dirty="0">
                <a:solidFill>
                  <a:srgbClr val="130365"/>
                </a:solidFill>
              </a:rPr>
            </a:br>
            <a:r>
              <a:rPr lang="ru-RU" sz="2400" dirty="0">
                <a:solidFill>
                  <a:srgbClr val="130365"/>
                </a:solidFill>
              </a:rPr>
              <a:t>Слова, в особенности прозаическая речь, — слишком сложный инструмент для передачи глубоких переживаний. Внутренний мир человека наполнен визуальными и телесными образами.  </a:t>
            </a:r>
            <a:r>
              <a:rPr lang="ru-RU" sz="2400" dirty="0" smtClean="0">
                <a:solidFill>
                  <a:srgbClr val="130365"/>
                </a:solidFill>
              </a:rPr>
              <a:t>      Творчество </a:t>
            </a:r>
            <a:r>
              <a:rPr lang="ru-RU" sz="2400" dirty="0">
                <a:solidFill>
                  <a:srgbClr val="130365"/>
                </a:solidFill>
              </a:rPr>
              <a:t>связано с сенсорной стимуляцией, развитием моторики, достижением седативного эффекта за счет выхода аффектов (эмоций, чувств) и развитием навыков </a:t>
            </a:r>
            <a:r>
              <a:rPr lang="ru-RU" sz="2400" dirty="0" err="1">
                <a:solidFill>
                  <a:srgbClr val="130365"/>
                </a:solidFill>
              </a:rPr>
              <a:t>саморегуляции</a:t>
            </a:r>
            <a:r>
              <a:rPr lang="ru-RU" sz="2400" dirty="0">
                <a:solidFill>
                  <a:srgbClr val="130365"/>
                </a:solidFill>
              </a:rPr>
              <a:t> за счет достижения контроля над продуктом творчества.</a:t>
            </a:r>
            <a:br>
              <a:rPr lang="ru-RU" sz="2400" dirty="0">
                <a:solidFill>
                  <a:srgbClr val="130365"/>
                </a:solidFill>
              </a:rPr>
            </a:br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 класс «Графический дизайнер»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11</a:t>
            </a:fld>
            <a:endParaRPr lang="ru-RU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Обучение детей группы 15+ лет основам графического дизайна</a:t>
            </a:r>
            <a:r>
              <a:rPr lang="en-US" dirty="0" smtClean="0"/>
              <a:t>:</a:t>
            </a:r>
            <a:r>
              <a:rPr lang="ru-RU" dirty="0" smtClean="0"/>
              <a:t> работе с графическими редакторами, графическими планшетами, разработке печатной продукции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8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78" y="2561209"/>
            <a:ext cx="4232093" cy="2091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6" y="2561209"/>
            <a:ext cx="4258492" cy="20911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78" y="4686867"/>
            <a:ext cx="4228476" cy="19490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7" b="11958"/>
          <a:stretch/>
        </p:blipFill>
        <p:spPr>
          <a:xfrm>
            <a:off x="5921826" y="4685211"/>
            <a:ext cx="4258492" cy="19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будущее  - развитие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ИТ – направление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12</a:t>
            </a:fld>
            <a:endParaRPr lang="ru-RU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План мероприятий: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8"/>
          </p:nvPr>
        </p:nvSpPr>
        <p:spPr>
          <a:xfrm>
            <a:off x="5973984" y="2517811"/>
            <a:ext cx="4365625" cy="1015711"/>
          </a:xfrm>
        </p:spPr>
        <p:txBody>
          <a:bodyPr>
            <a:normAutofit/>
          </a:bodyPr>
          <a:lstStyle/>
          <a:p>
            <a:r>
              <a:rPr lang="ru-RU" dirty="0" smtClean="0"/>
              <a:t>Туризм «Алтайский край – мой </a:t>
            </a:r>
            <a:r>
              <a:rPr lang="ru-RU" dirty="0" smtClean="0"/>
              <a:t>край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ru-RU" dirty="0" err="1" smtClean="0"/>
              <a:t>Киберспорт</a:t>
            </a:r>
            <a:endParaRPr lang="ru-RU" dirty="0" smtClean="0"/>
          </a:p>
          <a:p>
            <a:r>
              <a:rPr lang="ru-RU" dirty="0" smtClean="0"/>
              <a:t>Компьютерная грамотность </a:t>
            </a:r>
          </a:p>
          <a:p>
            <a:r>
              <a:rPr lang="ru-RU" dirty="0" smtClean="0"/>
              <a:t>Интернет безопасность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 smtClean="0"/>
              <a:t>Мастер-классы по искусству гида-экскурсовода</a:t>
            </a:r>
          </a:p>
          <a:p>
            <a:r>
              <a:rPr lang="ru-RU" dirty="0" smtClean="0"/>
              <a:t>Мастер-классы по турагентской деятельности</a:t>
            </a:r>
          </a:p>
          <a:p>
            <a:r>
              <a:rPr lang="ru-RU" dirty="0" smtClean="0"/>
              <a:t>Знакомство со специальностью «Туризм» и вовлечение молодежное туристическое движение</a:t>
            </a:r>
          </a:p>
        </p:txBody>
      </p:sp>
    </p:spTree>
    <p:extLst>
      <p:ext uri="{BB962C8B-B14F-4D97-AF65-F5344CB8AC3E}">
        <p14:creationId xmlns:p14="http://schemas.microsoft.com/office/powerpoint/2010/main" val="2853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13</a:t>
            </a:fld>
            <a:endParaRPr lang="ru-RU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2482157"/>
          </a:xfrm>
        </p:spPr>
        <p:txBody>
          <a:bodyPr/>
          <a:lstStyle/>
          <a:p>
            <a:r>
              <a:rPr lang="en-US" sz="6000" dirty="0" smtClean="0"/>
              <a:t>#</a:t>
            </a:r>
            <a:r>
              <a:rPr lang="ru-RU" sz="6000" dirty="0" smtClean="0"/>
              <a:t>МЫ ВМЕСТЕ</a:t>
            </a:r>
            <a:endParaRPr lang="en-US" sz="6000" dirty="0" smtClean="0"/>
          </a:p>
          <a:p>
            <a:r>
              <a:rPr lang="ru-RU" sz="6000" dirty="0" smtClean="0"/>
              <a:t> </a:t>
            </a:r>
            <a:endParaRPr lang="ru-RU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47" y="2759825"/>
            <a:ext cx="4322619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3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0" b="34920"/>
          <a:stretch>
            <a:fillRect/>
          </a:stretch>
        </p:blipFill>
        <p:spPr>
          <a:xfrm>
            <a:off x="5228705" y="2705782"/>
            <a:ext cx="6963295" cy="2549580"/>
          </a:xfr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 чего все начиналось…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2</a:t>
            </a:fld>
            <a:endParaRPr lang="ru-RU" noProof="0" dirty="0"/>
          </a:p>
        </p:txBody>
      </p:sp>
      <p:pic>
        <p:nvPicPr>
          <p:cNvPr id="1026" name="Picture 2" descr="https://mama-ditya.ru/files/photo/img_20221020_114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76" y="1856921"/>
            <a:ext cx="3552394" cy="47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7.userapi.com/impg/mmsZlkbFOMbGkISAXqgHpIjMIpg52SXYT2-WVQ/PUBs0qNofMM.jpg?size=1527x2160&amp;quality=96&amp;sign=aa48e78249163eeabeef1404830d06f8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7" y="1806667"/>
            <a:ext cx="3419515" cy="483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64" y="1156580"/>
            <a:ext cx="5282704" cy="782638"/>
          </a:xfrm>
        </p:spPr>
        <p:txBody>
          <a:bodyPr rtlCol="0">
            <a:normAutofit/>
          </a:bodyPr>
          <a:lstStyle/>
          <a:p>
            <a:r>
              <a:rPr lang="ru-RU" dirty="0"/>
              <a:t>Целевая группа: 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2034" y="2817614"/>
            <a:ext cx="4604265" cy="2999205"/>
          </a:xfrm>
        </p:spPr>
        <p:txBody>
          <a:bodyPr rtlCol="0"/>
          <a:lstStyle/>
          <a:p>
            <a:r>
              <a:rPr lang="ru-RU" sz="2800" dirty="0"/>
              <a:t>Семьи, воспитывающие здоровых детей и детей с </a:t>
            </a:r>
            <a:r>
              <a:rPr lang="ru-RU" sz="2800" dirty="0" err="1"/>
              <a:t>онкозаболеваниями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/>
              <a:t>в возрасте 3-16 </a:t>
            </a:r>
            <a:r>
              <a:rPr lang="ru-RU" sz="2800" dirty="0" smtClean="0"/>
              <a:t>лет.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74" y="1547899"/>
            <a:ext cx="6377126" cy="3388346"/>
          </a:xfr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F8E1FB-FE5C-46BC-83C4-88721E70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1" y="5131293"/>
            <a:ext cx="9157332" cy="1031602"/>
          </a:xfrm>
        </p:spPr>
        <p:txBody>
          <a:bodyPr rtlCol="0"/>
          <a:lstStyle/>
          <a:p>
            <a:r>
              <a:rPr lang="ru-RU" sz="1400" dirty="0"/>
              <a:t>Фотографии взяты с официальной страницы АРОО «Мать и дитя», МБФ «</a:t>
            </a:r>
            <a:r>
              <a:rPr lang="ru-RU" sz="1400" dirty="0" err="1"/>
              <a:t>Мишенька</a:t>
            </a:r>
            <a:r>
              <a:rPr lang="ru-RU" sz="1400" dirty="0"/>
              <a:t>» </a:t>
            </a:r>
            <a:r>
              <a:rPr lang="en-US" sz="1400" dirty="0">
                <a:hlinkClick r:id="rId4"/>
              </a:rPr>
              <a:t>https://vk.com/fondmishenka</a:t>
            </a:r>
            <a:r>
              <a:rPr lang="ru-RU" sz="1400" dirty="0"/>
              <a:t> 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4</a:t>
            </a:fld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6121901" cy="3205200"/>
          </a:xfrm>
        </p:spPr>
        <p:txBody>
          <a:bodyPr/>
          <a:lstStyle/>
          <a:p>
            <a:r>
              <a:rPr lang="ru-RU" sz="2800" dirty="0">
                <a:solidFill>
                  <a:srgbClr val="130365"/>
                </a:solidFill>
              </a:rPr>
              <a:t>Социальная адаптация детей с онкологическими заболеваниями посредством проведения серии мероприятий  (мастер – классов) с основами арт – </a:t>
            </a:r>
            <a:r>
              <a:rPr lang="ru-RU" sz="2800" dirty="0" smtClean="0">
                <a:solidFill>
                  <a:srgbClr val="130365"/>
                </a:solidFill>
              </a:rPr>
              <a:t>терапии.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8" name="Диаграмма 17"/>
          <p:cNvSpPr>
            <a:spLocks noGrp="1"/>
          </p:cNvSpPr>
          <p:nvPr>
            <p:ph type="chart" sz="quarter" idx="32"/>
          </p:nvPr>
        </p:nvSpPr>
        <p:spPr/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1" y="710371"/>
            <a:ext cx="5006257" cy="508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6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84" y="0"/>
            <a:ext cx="4128116" cy="567283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604" y="908050"/>
            <a:ext cx="4791843" cy="782638"/>
          </a:xfrm>
        </p:spPr>
        <p:txBody>
          <a:bodyPr rtlCol="0">
            <a:normAutofit/>
          </a:bodyPr>
          <a:lstStyle/>
          <a:p>
            <a:r>
              <a:rPr lang="ru-RU" dirty="0"/>
              <a:t>Задачи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7635" y="2050475"/>
            <a:ext cx="5628443" cy="4112419"/>
          </a:xfrm>
        </p:spPr>
        <p:txBody>
          <a:bodyPr rtlCol="0">
            <a:normAutofit fontScale="92500" lnSpcReduction="20000"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900" dirty="0"/>
              <a:t>Организовать ряд мероприятий (мастер – классов) </a:t>
            </a:r>
            <a:r>
              <a:rPr lang="ru-RU" sz="1900" dirty="0"/>
              <a:t>с</a:t>
            </a:r>
            <a:r>
              <a:rPr lang="ru-RU" sz="1900" dirty="0" smtClean="0"/>
              <a:t> включением </a:t>
            </a:r>
            <a:r>
              <a:rPr lang="ru-RU" sz="1900" dirty="0"/>
              <a:t>в группу здоровых детей, детей с онкологическими заболеваниями.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900" dirty="0" smtClean="0"/>
              <a:t>Информировать общество </a:t>
            </a:r>
            <a:r>
              <a:rPr lang="ru-RU" sz="1900" dirty="0"/>
              <a:t>о ходе реализации проекта, новых разработках, достигаемых результатах, сделанных выводах в виде </a:t>
            </a:r>
            <a:r>
              <a:rPr lang="ru-RU" sz="1900" dirty="0" smtClean="0"/>
              <a:t>публикаций в медиа, </a:t>
            </a:r>
            <a:r>
              <a:rPr lang="ru-RU" sz="1900" dirty="0"/>
              <a:t>докладов на конференциях и других профессиональных мероприятиях.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900" dirty="0"/>
              <a:t>Организовать ряд мероприятий по воспитанию толерантности у студентов образовательных учреждений системы СПО к детям с онкологическими заболеваниями.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900" dirty="0"/>
              <a:t>Привлечь родителей к регулярному активному участию в процессе социальной адаптации детей.</a:t>
            </a:r>
          </a:p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12122" y="0"/>
            <a:ext cx="12417333" cy="6940731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87" y="3690676"/>
            <a:ext cx="5639513" cy="316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6</a:t>
            </a:fld>
            <a:endParaRPr lang="ru-RU" noProof="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72592" cy="369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92" y="0"/>
            <a:ext cx="2772592" cy="369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0676"/>
            <a:ext cx="4214949" cy="316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84" y="0"/>
            <a:ext cx="6646816" cy="3690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3690676"/>
            <a:ext cx="4214949" cy="316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04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169"/>
            <a:ext cx="9050518" cy="945498"/>
          </a:xfrm>
        </p:spPr>
        <p:txBody>
          <a:bodyPr rtlCol="0"/>
          <a:lstStyle/>
          <a:p>
            <a:r>
              <a:rPr lang="ru-RU" dirty="0" smtClean="0"/>
              <a:t>Команда </a:t>
            </a:r>
            <a:r>
              <a:rPr lang="ru-RU" dirty="0"/>
              <a:t>проекта:</a:t>
            </a:r>
          </a:p>
        </p:txBody>
      </p:sp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408373" y="2190965"/>
            <a:ext cx="11061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30365"/>
                </a:solidFill>
              </a:rPr>
              <a:t>Руководитель проекта: </a:t>
            </a:r>
            <a:r>
              <a:rPr lang="ru-RU" sz="2000" b="1" dirty="0" err="1" smtClean="0">
                <a:solidFill>
                  <a:srgbClr val="130365"/>
                </a:solidFill>
              </a:rPr>
              <a:t>Татушина</a:t>
            </a:r>
            <a:r>
              <a:rPr lang="ru-RU" sz="2000" b="1" dirty="0" smtClean="0">
                <a:solidFill>
                  <a:srgbClr val="130365"/>
                </a:solidFill>
              </a:rPr>
              <a:t> </a:t>
            </a:r>
            <a:r>
              <a:rPr lang="ru-RU" sz="2000" b="1" dirty="0">
                <a:solidFill>
                  <a:srgbClr val="130365"/>
                </a:solidFill>
              </a:rPr>
              <a:t>Татьяна Владимировна</a:t>
            </a:r>
            <a:r>
              <a:rPr lang="ru-RU" sz="2000" dirty="0">
                <a:solidFill>
                  <a:srgbClr val="130365"/>
                </a:solidFill>
              </a:rPr>
              <a:t>, студентка колледжа К.107с9-5. </a:t>
            </a:r>
          </a:p>
          <a:p>
            <a:r>
              <a:rPr lang="ru-RU" sz="2000" dirty="0" smtClean="0">
                <a:solidFill>
                  <a:srgbClr val="130365"/>
                </a:solidFill>
              </a:rPr>
              <a:t>Команда</a:t>
            </a:r>
            <a:r>
              <a:rPr lang="en-US" sz="2000" dirty="0" smtClean="0">
                <a:solidFill>
                  <a:srgbClr val="130365"/>
                </a:solidFill>
              </a:rPr>
              <a:t>:</a:t>
            </a:r>
            <a:r>
              <a:rPr lang="ru-RU" sz="2000" dirty="0" smtClean="0">
                <a:solidFill>
                  <a:srgbClr val="130365"/>
                </a:solidFill>
              </a:rPr>
              <a:t> </a:t>
            </a:r>
            <a:r>
              <a:rPr lang="ru-RU" sz="2000" b="1" dirty="0" smtClean="0">
                <a:solidFill>
                  <a:srgbClr val="130365"/>
                </a:solidFill>
              </a:rPr>
              <a:t>Прасолова </a:t>
            </a:r>
            <a:r>
              <a:rPr lang="ru-RU" sz="2000" b="1" dirty="0">
                <a:solidFill>
                  <a:srgbClr val="130365"/>
                </a:solidFill>
              </a:rPr>
              <a:t>Анна Валерьевна</a:t>
            </a:r>
            <a:r>
              <a:rPr lang="ru-RU" sz="2000" dirty="0">
                <a:solidFill>
                  <a:srgbClr val="130365"/>
                </a:solidFill>
              </a:rPr>
              <a:t>, выпускница Президентской программы 2016 года. По сфере своей деятельности успешно реализовала не один социальный проект в крае</a:t>
            </a:r>
            <a:r>
              <a:rPr lang="ru-RU" sz="2000" dirty="0" smtClean="0">
                <a:solidFill>
                  <a:srgbClr val="130365"/>
                </a:solidFill>
              </a:rPr>
              <a:t>.</a:t>
            </a:r>
            <a:endParaRPr lang="ru-RU" sz="2000" dirty="0">
              <a:solidFill>
                <a:srgbClr val="130365"/>
              </a:solidFill>
            </a:endParaRPr>
          </a:p>
          <a:p>
            <a:r>
              <a:rPr lang="ru-RU" sz="2000" b="1" dirty="0">
                <a:solidFill>
                  <a:srgbClr val="130365"/>
                </a:solidFill>
              </a:rPr>
              <a:t>Поляков Ярослав Иванович</a:t>
            </a:r>
            <a:r>
              <a:rPr lang="ru-RU" sz="2000" dirty="0">
                <a:solidFill>
                  <a:srgbClr val="130365"/>
                </a:solidFill>
              </a:rPr>
              <a:t>, ответственный за продвижение проекта в </a:t>
            </a:r>
            <a:r>
              <a:rPr lang="ru-RU" sz="2000" dirty="0" smtClean="0">
                <a:solidFill>
                  <a:srgbClr val="130365"/>
                </a:solidFill>
              </a:rPr>
              <a:t>СМИ,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130365"/>
                </a:solidFill>
              </a:rPr>
              <a:t>Получатель гранта форума "Всероссийский конкурс «Кадры будущего для регионов</a:t>
            </a:r>
            <a:r>
              <a:rPr lang="ru-RU" sz="2000" dirty="0" smtClean="0">
                <a:solidFill>
                  <a:srgbClr val="130365"/>
                </a:solidFill>
              </a:rPr>
              <a:t>»".</a:t>
            </a:r>
            <a:endParaRPr lang="ru-RU" sz="2000" dirty="0">
              <a:solidFill>
                <a:srgbClr val="130365"/>
              </a:solidFill>
            </a:endParaRPr>
          </a:p>
          <a:p>
            <a:r>
              <a:rPr lang="ru-RU" sz="2000" b="1" dirty="0">
                <a:solidFill>
                  <a:srgbClr val="130365"/>
                </a:solidFill>
              </a:rPr>
              <a:t>Плотникова Марина Владимировна</a:t>
            </a:r>
            <a:r>
              <a:rPr lang="ru-RU" sz="2000" dirty="0">
                <a:solidFill>
                  <a:srgbClr val="130365"/>
                </a:solidFill>
              </a:rPr>
              <a:t>, социальный педагог </a:t>
            </a:r>
            <a:r>
              <a:rPr lang="ru-RU" sz="2000" dirty="0" smtClean="0">
                <a:solidFill>
                  <a:srgbClr val="130365"/>
                </a:solidFill>
              </a:rPr>
              <a:t>Колледжа </a:t>
            </a:r>
            <a:r>
              <a:rPr lang="ru-RU" sz="2000" dirty="0" err="1" smtClean="0">
                <a:solidFill>
                  <a:srgbClr val="130365"/>
                </a:solidFill>
              </a:rPr>
              <a:t>АлтГУ</a:t>
            </a:r>
            <a:r>
              <a:rPr lang="ru-RU" sz="2000" dirty="0" smtClean="0">
                <a:solidFill>
                  <a:srgbClr val="130365"/>
                </a:solidFill>
              </a:rPr>
              <a:t>,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130365"/>
                </a:solidFill>
              </a:rPr>
              <a:t>Р</a:t>
            </a:r>
            <a:r>
              <a:rPr lang="ru-RU" sz="2000" dirty="0" smtClean="0">
                <a:solidFill>
                  <a:srgbClr val="130365"/>
                </a:solidFill>
              </a:rPr>
              <a:t>уководитель </a:t>
            </a:r>
            <a:r>
              <a:rPr lang="ru-RU" sz="2000" dirty="0">
                <a:solidFill>
                  <a:srgbClr val="130365"/>
                </a:solidFill>
              </a:rPr>
              <a:t>проекта «Необыкновенные дети – мы идём к Вам</a:t>
            </a:r>
            <a:r>
              <a:rPr lang="ru-RU" sz="2000" dirty="0" smtClean="0">
                <a:solidFill>
                  <a:srgbClr val="130365"/>
                </a:solidFill>
              </a:rPr>
              <a:t>».</a:t>
            </a:r>
            <a:endParaRPr lang="ru-RU" sz="2000" dirty="0">
              <a:solidFill>
                <a:srgbClr val="130365"/>
              </a:solidFill>
            </a:endParaRPr>
          </a:p>
          <a:p>
            <a:r>
              <a:rPr lang="ru-RU" sz="2000" b="1" dirty="0" smtClean="0">
                <a:solidFill>
                  <a:srgbClr val="130365"/>
                </a:solidFill>
              </a:rPr>
              <a:t>Воронина </a:t>
            </a:r>
            <a:r>
              <a:rPr lang="ru-RU" sz="2000" b="1" dirty="0">
                <a:solidFill>
                  <a:srgbClr val="130365"/>
                </a:solidFill>
              </a:rPr>
              <a:t>Наталья Станиславовна</a:t>
            </a:r>
            <a:r>
              <a:rPr lang="ru-RU" sz="2000" dirty="0">
                <a:solidFill>
                  <a:srgbClr val="130365"/>
                </a:solidFill>
              </a:rPr>
              <a:t>, психолог проекта. Человек, который на протяжении многих лет работает с категорией семей «</a:t>
            </a:r>
            <a:r>
              <a:rPr lang="ru-RU" sz="2000" dirty="0" err="1">
                <a:solidFill>
                  <a:srgbClr val="130365"/>
                </a:solidFill>
              </a:rPr>
              <a:t>онкобольного</a:t>
            </a:r>
            <a:r>
              <a:rPr lang="ru-RU" sz="2000" dirty="0">
                <a:solidFill>
                  <a:srgbClr val="130365"/>
                </a:solidFill>
              </a:rPr>
              <a:t> ребенка». </a:t>
            </a:r>
          </a:p>
          <a:p>
            <a:r>
              <a:rPr lang="ru-RU" sz="2000" b="1" dirty="0">
                <a:solidFill>
                  <a:srgbClr val="130365"/>
                </a:solidFill>
              </a:rPr>
              <a:t>Ведущие преподаватели и студенты Колледжа </a:t>
            </a:r>
            <a:r>
              <a:rPr lang="ru-RU" sz="2000" b="1" dirty="0" err="1">
                <a:solidFill>
                  <a:srgbClr val="130365"/>
                </a:solidFill>
              </a:rPr>
              <a:t>АлтГУ</a:t>
            </a:r>
            <a:r>
              <a:rPr lang="ru-RU" sz="2000" b="1" dirty="0">
                <a:solidFill>
                  <a:srgbClr val="130365"/>
                </a:solidFill>
              </a:rPr>
              <a:t> </a:t>
            </a:r>
            <a:r>
              <a:rPr lang="ru-RU" sz="2000" dirty="0">
                <a:solidFill>
                  <a:srgbClr val="130365"/>
                </a:solidFill>
              </a:rPr>
              <a:t>по специальности 54.02.01 Дизайн (по отраслям) (в промышленности).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E5D49-E249-409D-B751-A559433D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99" y="3256996"/>
            <a:ext cx="3560435" cy="1117600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Мастер – классы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"</a:t>
            </a:r>
            <a:r>
              <a:rPr lang="ru-RU" sz="3200" dirty="0"/>
              <a:t>Рисование </a:t>
            </a:r>
            <a:r>
              <a:rPr lang="ru-RU" sz="3200" dirty="0" smtClean="0"/>
              <a:t>  красками</a:t>
            </a:r>
            <a:r>
              <a:rPr lang="ru-RU" sz="3200" dirty="0"/>
              <a:t>"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9C411DD-E4B1-441B-AB81-A9445E90878D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640923135"/>
              </p:ext>
            </p:extLst>
          </p:nvPr>
        </p:nvGraphicFramePr>
        <p:xfrm>
          <a:off x="4110360" y="1327543"/>
          <a:ext cx="7827077" cy="36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343">
                  <a:extLst>
                    <a:ext uri="{9D8B030D-6E8A-4147-A177-3AD203B41FA5}">
                      <a16:colId xmlns:a16="http://schemas.microsoft.com/office/drawing/2014/main" val="2742567690"/>
                    </a:ext>
                  </a:extLst>
                </a:gridCol>
                <a:gridCol w="2774726">
                  <a:extLst>
                    <a:ext uri="{9D8B030D-6E8A-4147-A177-3AD203B41FA5}">
                      <a16:colId xmlns:a16="http://schemas.microsoft.com/office/drawing/2014/main" val="529259489"/>
                    </a:ext>
                  </a:extLst>
                </a:gridCol>
                <a:gridCol w="2368008">
                  <a:extLst>
                    <a:ext uri="{9D8B030D-6E8A-4147-A177-3AD203B41FA5}">
                      <a16:colId xmlns:a16="http://schemas.microsoft.com/office/drawing/2014/main" val="1743817430"/>
                    </a:ext>
                  </a:extLst>
                </a:gridCol>
              </a:tblGrid>
              <a:tr h="912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Родитель+онкобольной</a:t>
                      </a:r>
                      <a:r>
                        <a:rPr lang="ru-RU" sz="1600" dirty="0" smtClean="0"/>
                        <a:t> ребенок</a:t>
                      </a:r>
                    </a:p>
                    <a:p>
                      <a:pPr algn="ctr" rtl="0"/>
                      <a:endParaRPr lang="ru-RU" sz="1600" noProof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Родитель+онкобольной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ребенок+здоровый</a:t>
                      </a:r>
                      <a:r>
                        <a:rPr lang="ru-RU" sz="1600" dirty="0" smtClean="0"/>
                        <a:t> ребенок семьи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 smtClean="0"/>
                    </a:p>
                    <a:p>
                      <a:pPr algn="ctr" rtl="0"/>
                      <a:endParaRPr lang="ru-RU" sz="1600" noProof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Онкобольной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ребенок+здоровый</a:t>
                      </a:r>
                      <a:r>
                        <a:rPr lang="ru-RU" sz="1600" baseline="0" dirty="0" smtClean="0"/>
                        <a:t> ребенок </a:t>
                      </a:r>
                      <a:endParaRPr lang="ru-RU" sz="1600" dirty="0" smtClean="0"/>
                    </a:p>
                    <a:p>
                      <a:pPr algn="ctr" rtl="0"/>
                      <a:endParaRPr lang="ru-RU" sz="1600" noProof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88793"/>
                  </a:ext>
                </a:extLst>
              </a:tr>
              <a:tr h="260716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ru-RU" sz="14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ru-RU" sz="14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ru-RU" sz="14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84475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6DFB08-8A98-4B84-945E-34868D1E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t>8</a:t>
            </a:fld>
            <a:endParaRPr lang="ru-RU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E8546E56-D449-4019-86AD-4F0D3A1474E8}"/>
              </a:ext>
            </a:extLst>
          </p:cNvPr>
          <p:cNvSpPr txBox="1">
            <a:spLocks/>
          </p:cNvSpPr>
          <p:nvPr/>
        </p:nvSpPr>
        <p:spPr>
          <a:xfrm>
            <a:off x="4110361" y="2394216"/>
            <a:ext cx="2354062" cy="167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E8546E56-D449-4019-86AD-4F0D3A1474E8}"/>
              </a:ext>
            </a:extLst>
          </p:cNvPr>
          <p:cNvSpPr txBox="1">
            <a:spLocks/>
          </p:cNvSpPr>
          <p:nvPr/>
        </p:nvSpPr>
        <p:spPr>
          <a:xfrm>
            <a:off x="3925116" y="2222292"/>
            <a:ext cx="2829243" cy="1846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E8546E56-D449-4019-86AD-4F0D3A1474E8}"/>
              </a:ext>
            </a:extLst>
          </p:cNvPr>
          <p:cNvSpPr txBox="1">
            <a:spLocks/>
          </p:cNvSpPr>
          <p:nvPr/>
        </p:nvSpPr>
        <p:spPr>
          <a:xfrm>
            <a:off x="1240841" y="332548"/>
            <a:ext cx="2829243" cy="1846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546E56-D449-4019-86AD-4F0D3A1474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8364" y="2586376"/>
            <a:ext cx="2272683" cy="1290487"/>
          </a:xfrm>
        </p:spPr>
        <p:txBody>
          <a:bodyPr rtlCol="0"/>
          <a:lstStyle/>
          <a:p>
            <a:r>
              <a:rPr lang="ru-RU" dirty="0"/>
              <a:t>Чувство, что ты не один!  </a:t>
            </a:r>
            <a:r>
              <a:rPr lang="ru-RU" dirty="0" smtClean="0"/>
              <a:t>       Мама </a:t>
            </a:r>
            <a:r>
              <a:rPr lang="ru-RU" dirty="0"/>
              <a:t>всегда рядом! </a:t>
            </a:r>
          </a:p>
          <a:p>
            <a:pPr rtl="0"/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E8546E56-D449-4019-86AD-4F0D3A1474E8}"/>
              </a:ext>
            </a:extLst>
          </p:cNvPr>
          <p:cNvSpPr txBox="1">
            <a:spLocks/>
          </p:cNvSpPr>
          <p:nvPr/>
        </p:nvSpPr>
        <p:spPr>
          <a:xfrm>
            <a:off x="6754359" y="2500414"/>
            <a:ext cx="2620460" cy="1290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Чувство, что ты не один с тобой рядом близкие люди.  </a:t>
            </a:r>
            <a:r>
              <a:rPr lang="ru-RU" dirty="0" smtClean="0"/>
              <a:t>         У здорового ребенка восстановление </a:t>
            </a:r>
            <a:r>
              <a:rPr lang="ru-RU" dirty="0"/>
              <a:t>психологического равновесия и </a:t>
            </a:r>
            <a:r>
              <a:rPr lang="ru-RU" dirty="0" smtClean="0"/>
              <a:t>чувства, </a:t>
            </a:r>
            <a:r>
              <a:rPr lang="ru-RU" dirty="0"/>
              <a:t>что его любят родители! </a:t>
            </a:r>
          </a:p>
          <a:p>
            <a:endParaRPr lang="ru-RU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E8546E56-D449-4019-86AD-4F0D3A1474E8}"/>
              </a:ext>
            </a:extLst>
          </p:cNvPr>
          <p:cNvSpPr txBox="1">
            <a:spLocks/>
          </p:cNvSpPr>
          <p:nvPr/>
        </p:nvSpPr>
        <p:spPr>
          <a:xfrm>
            <a:off x="9664755" y="2500414"/>
            <a:ext cx="2272683" cy="1290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Чувство, что ты такой же как и все! </a:t>
            </a:r>
            <a:r>
              <a:rPr lang="ru-RU" dirty="0" smtClean="0"/>
              <a:t>                    Ты </a:t>
            </a:r>
            <a:r>
              <a:rPr lang="ru-RU" dirty="0"/>
              <a:t>сильный и справишься с болезнью! Ты будешь жить</a:t>
            </a:r>
          </a:p>
        </p:txBody>
      </p:sp>
    </p:spTree>
    <p:extLst>
      <p:ext uri="{BB962C8B-B14F-4D97-AF65-F5344CB8AC3E}">
        <p14:creationId xmlns:p14="http://schemas.microsoft.com/office/powerpoint/2010/main" val="21138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r="10995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4500" y="1901023"/>
            <a:ext cx="4583527" cy="437549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130365"/>
                </a:solidFill>
              </a:rPr>
              <a:t>Арт-терапия-это естественный метод исцеления </a:t>
            </a:r>
            <a:r>
              <a:rPr lang="ru-RU" sz="2400" dirty="0" smtClean="0">
                <a:solidFill>
                  <a:srgbClr val="130365"/>
                </a:solidFill>
              </a:rPr>
              <a:t>и </a:t>
            </a:r>
            <a:r>
              <a:rPr lang="ru-RU" sz="2400" dirty="0">
                <a:solidFill>
                  <a:srgbClr val="130365"/>
                </a:solidFill>
              </a:rPr>
              <a:t>развитие </a:t>
            </a:r>
            <a:r>
              <a:rPr lang="ru-RU" sz="2400" dirty="0" smtClean="0">
                <a:solidFill>
                  <a:srgbClr val="130365"/>
                </a:solidFill>
              </a:rPr>
              <a:t>души, </a:t>
            </a:r>
            <a:r>
              <a:rPr lang="ru-RU" sz="2400" dirty="0">
                <a:solidFill>
                  <a:srgbClr val="130365"/>
                </a:solidFill>
              </a:rPr>
              <a:t>где  ребята с онкологическими </a:t>
            </a:r>
            <a:r>
              <a:rPr lang="ru-RU" sz="2400" dirty="0" smtClean="0">
                <a:solidFill>
                  <a:srgbClr val="130365"/>
                </a:solidFill>
              </a:rPr>
              <a:t>заболеваниями активизируют </a:t>
            </a:r>
            <a:r>
              <a:rPr lang="ru-RU" sz="2400" dirty="0">
                <a:solidFill>
                  <a:srgbClr val="130365"/>
                </a:solidFill>
              </a:rPr>
              <a:t>через </a:t>
            </a:r>
            <a:r>
              <a:rPr lang="ru-RU" sz="2400" dirty="0" smtClean="0">
                <a:solidFill>
                  <a:srgbClr val="130365"/>
                </a:solidFill>
              </a:rPr>
              <a:t>рисунок </a:t>
            </a:r>
            <a:r>
              <a:rPr lang="ru-RU" sz="2400" dirty="0">
                <a:solidFill>
                  <a:srgbClr val="130365"/>
                </a:solidFill>
              </a:rPr>
              <a:t>свой внутренний потенциал в творчестве.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130365"/>
                </a:solidFill>
              </a:rPr>
              <a:t/>
            </a:r>
            <a:br>
              <a:rPr lang="ru-RU" sz="2000" dirty="0">
                <a:solidFill>
                  <a:srgbClr val="130365"/>
                </a:solidFill>
              </a:rPr>
            </a:br>
            <a:endParaRPr lang="ru-RU" sz="2000" dirty="0">
              <a:solidFill>
                <a:srgbClr val="130365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 txBox="1">
            <a:spLocks/>
          </p:cNvSpPr>
          <p:nvPr/>
        </p:nvSpPr>
        <p:spPr>
          <a:xfrm>
            <a:off x="494500" y="647886"/>
            <a:ext cx="105156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 txBox="1">
            <a:spLocks/>
          </p:cNvSpPr>
          <p:nvPr/>
        </p:nvSpPr>
        <p:spPr>
          <a:xfrm>
            <a:off x="494500" y="528730"/>
            <a:ext cx="7085552" cy="914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Мастер – классы </a:t>
            </a:r>
          </a:p>
          <a:p>
            <a:r>
              <a:rPr lang="ru-RU" sz="3200" dirty="0" smtClean="0"/>
              <a:t>«Рисование красками»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01656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741380_TF55923798.potx" id="{1FB061B5-9E01-4E04-A517-B0AA2987E41C}" vid="{D770918E-B00C-4F04-BDFD-A08CC9945D7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024DF7-0783-4549-86B7-A48B29FBA9C2}">
  <ds:schemaRefs>
    <ds:schemaRef ds:uri="http://purl.org/dc/elements/1.1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fb0879af-3eba-417a-a55a-ffe6dcd6ca77"/>
    <ds:schemaRef ds:uri="http://schemas.microsoft.com/office/2006/metadata/properties"/>
    <ds:schemaRef ds:uri="6dc4bcd6-49db-4c07-9060-8acfc67cef9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«Веселый отпуск»</Template>
  <TotalTime>0</TotalTime>
  <Words>485</Words>
  <Application>Microsoft Office PowerPoint</Application>
  <PresentationFormat>Широкоэкранный</PresentationFormat>
  <Paragraphs>64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Тема Office</vt:lpstr>
      <vt:lpstr>«КРАСКИ ЖИЗНИ»</vt:lpstr>
      <vt:lpstr>С чего все начиналось…</vt:lpstr>
      <vt:lpstr>Целевая группа: </vt:lpstr>
      <vt:lpstr>Цель проекта:</vt:lpstr>
      <vt:lpstr>Задачи проекта</vt:lpstr>
      <vt:lpstr>Презентация PowerPoint</vt:lpstr>
      <vt:lpstr>Команда проекта:</vt:lpstr>
      <vt:lpstr>Мастер – классы   "Рисование   красками"</vt:lpstr>
      <vt:lpstr>Арт-терапия-это естественный метод исцеления и развитие души, где  ребята с онкологическими заболеваниями активизируют через рисунок свой внутренний потенциал в творчестве.   </vt:lpstr>
      <vt:lpstr>Мастер – классы "Рисование красками»</vt:lpstr>
      <vt:lpstr>Мастер класс «Графический дизайнер»</vt:lpstr>
      <vt:lpstr>Наше будущее  - развитие проекта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2022-11-12T10:28:03Z</dcterms:created>
  <dcterms:modified xsi:type="dcterms:W3CDTF">2022-11-16T10:33:20Z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