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71" r:id="rId12"/>
    <p:sldId id="272" r:id="rId13"/>
    <p:sldId id="267" r:id="rId14"/>
    <p:sldId id="269" r:id="rId15"/>
    <p:sldId id="274" r:id="rId16"/>
    <p:sldId id="270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43F29-F6C5-475E-82E9-10C5D95D31D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5E9C6-F54A-4FDC-B458-71BD0EE4A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96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7095">
              <a:defRPr/>
            </a:pPr>
            <a:fld id="{EED979D7-9284-4C8B-BC61-13C0928D256F}" type="slidenum">
              <a:rPr lang="ru-RU" sz="1300">
                <a:solidFill>
                  <a:prstClr val="black"/>
                </a:solidFill>
                <a:latin typeface="Calibri"/>
              </a:rPr>
              <a:pPr defTabSz="987095">
                <a:defRPr/>
              </a:pPr>
              <a:t>14</a:t>
            </a:fld>
            <a:endParaRPr lang="ru-RU" sz="13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4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82CAF8C-37BC-4AD5-A78C-1BA9D297D90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F7BE48A-08EB-4F6A-8CC8-7D221DBA565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57CECB-D4A8-44F1-87A0-7208D337604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DC1C196-B4A6-4832-B41E-ABF67D1AB48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58704F4-361A-4F0C-8C52-1FBF30C5962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4441F20-C8BC-4B5B-8F3E-F58BF101C1A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1550EA6-81C8-4028-9D3C-DAE972A1A84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885EFCF-0F15-43EB-9902-611B8EF74AA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DD5E11A-159C-4B09-B853-397CA65A26B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D50F515-4696-4044-8E47-D2D8EB321B9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C1E2EBE-8496-4EDD-B322-1E3421DB736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C8F077E-BA23-4EDD-A94B-9967F98E9EEC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DD625E1-551C-4798-8903-6749D1D44D9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8248D63-B742-4D5E-9675-7B1F560DD44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F770D86-20B0-44A1-B9B0-CB1D35EC4B9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3C8FFE5-EF7D-41C3-94FB-389413F4A7E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B55EB4C-3B5D-4CEA-9DC3-BDC43970F17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272E2D4-D8AA-4168-B056-AB47CF1846F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B22E088-329E-4028-A0E5-938E7D818C6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D8FE597-EB5F-459D-992D-C821DD16D1A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C8882B5-5A97-4B11-BFEA-BEFE5088004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46EC2A7-695A-42B0-8787-6F27D0723A1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1B7BD4E-22C6-4C6B-8B66-932F03ABA9C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5C128AC-C7A7-49C8-9213-326F3E15649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D489EB5-F0B2-4C37-98F7-F070F8635C5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A283264-2AD3-4918-93CC-6C03736E1CB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17"/>
          <p:cNvPicPr/>
          <p:nvPr/>
        </p:nvPicPr>
        <p:blipFill>
          <a:blip r:embed="rId2"/>
          <a:stretch/>
        </p:blipFill>
        <p:spPr>
          <a:xfrm>
            <a:off x="1619672" y="1988840"/>
            <a:ext cx="6926400" cy="4750560"/>
          </a:xfrm>
          <a:prstGeom prst="rect">
            <a:avLst/>
          </a:prstGeom>
          <a:ln w="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3640" y="1779120"/>
            <a:ext cx="7371360" cy="25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251520" y="5733256"/>
            <a:ext cx="5662800" cy="100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ru-RU" sz="14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ru-RU" sz="1400" b="1" strike="noStrike" spc="-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Рисунок 3"/>
          <p:cNvPicPr/>
          <p:nvPr/>
        </p:nvPicPr>
        <p:blipFill>
          <a:blip r:embed="rId3"/>
          <a:stretch/>
        </p:blipFill>
        <p:spPr>
          <a:xfrm>
            <a:off x="6444208" y="-355320"/>
            <a:ext cx="2611232" cy="2488176"/>
          </a:xfrm>
          <a:prstGeom prst="rect">
            <a:avLst/>
          </a:prstGeom>
          <a:ln w="0">
            <a:noFill/>
          </a:ln>
        </p:spPr>
      </p:pic>
      <p:pic>
        <p:nvPicPr>
          <p:cNvPr id="86" name="Рисунок 7"/>
          <p:cNvPicPr/>
          <p:nvPr/>
        </p:nvPicPr>
        <p:blipFill>
          <a:blip r:embed="rId4"/>
          <a:stretch/>
        </p:blipFill>
        <p:spPr>
          <a:xfrm>
            <a:off x="414720" y="277920"/>
            <a:ext cx="844912" cy="846824"/>
          </a:xfrm>
          <a:prstGeom prst="rect">
            <a:avLst/>
          </a:prstGeom>
          <a:ln w="0">
            <a:noFill/>
          </a:ln>
        </p:spPr>
      </p:pic>
      <p:pic>
        <p:nvPicPr>
          <p:cNvPr id="87" name="Picture 2"/>
          <p:cNvPicPr/>
          <p:nvPr/>
        </p:nvPicPr>
        <p:blipFill>
          <a:blip r:embed="rId5"/>
          <a:srcRect l="4447" t="4472" r="2626" b="29571"/>
          <a:stretch/>
        </p:blipFill>
        <p:spPr>
          <a:xfrm>
            <a:off x="595440" y="1356840"/>
            <a:ext cx="8207280" cy="3368160"/>
          </a:xfrm>
          <a:prstGeom prst="rect">
            <a:avLst/>
          </a:prstGeom>
          <a:ln w="0">
            <a:noFill/>
          </a:ln>
        </p:spPr>
      </p:pic>
      <p:sp>
        <p:nvSpPr>
          <p:cNvPr id="88" name="TextBox 5"/>
          <p:cNvSpPr/>
          <p:nvPr/>
        </p:nvSpPr>
        <p:spPr>
          <a:xfrm>
            <a:off x="595440" y="1212480"/>
            <a:ext cx="77029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Алтайский государственный университет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Box 6"/>
          <p:cNvSpPr/>
          <p:nvPr/>
        </p:nvSpPr>
        <p:spPr>
          <a:xfrm>
            <a:off x="107640" y="5044140"/>
            <a:ext cx="885528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 </a:t>
            </a:r>
            <a:r>
              <a:rPr lang="ru-RU" sz="2200" b="1" strike="noStrike" spc="-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ПРАКТИКИ ПРОФОРИЕНТАЦИОННОЙ РАБОТЫ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СО ШКОЛЬНИКАМИ 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Рисунок 40"/>
          <p:cNvPicPr/>
          <p:nvPr/>
        </p:nvPicPr>
        <p:blipFill>
          <a:blip r:embed="rId2"/>
          <a:stretch/>
        </p:blipFill>
        <p:spPr>
          <a:xfrm>
            <a:off x="1597320" y="1186920"/>
            <a:ext cx="7431840" cy="5542200"/>
          </a:xfrm>
          <a:prstGeom prst="rect">
            <a:avLst/>
          </a:prstGeom>
          <a:ln w="0">
            <a:noFill/>
          </a:ln>
        </p:spPr>
      </p:pic>
      <p:sp>
        <p:nvSpPr>
          <p:cNvPr id="279" name="PlaceHolder 1"/>
          <p:cNvSpPr>
            <a:spLocks noGrp="1"/>
          </p:cNvSpPr>
          <p:nvPr>
            <p:ph type="title" idx="4294967295"/>
          </p:nvPr>
        </p:nvSpPr>
        <p:spPr>
          <a:xfrm>
            <a:off x="683640" y="1779120"/>
            <a:ext cx="7360920" cy="257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subTitle" idx="4294967295"/>
          </p:nvPr>
        </p:nvSpPr>
        <p:spPr>
          <a:xfrm>
            <a:off x="204120" y="5733360"/>
            <a:ext cx="3168000" cy="99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82" name="Объект 1"/>
          <p:cNvGraphicFramePr/>
          <p:nvPr>
            <p:extLst>
              <p:ext uri="{D42A27DB-BD31-4B8C-83A1-F6EECF244321}">
                <p14:modId xmlns:p14="http://schemas.microsoft.com/office/powerpoint/2010/main" val="534251672"/>
              </p:ext>
            </p:extLst>
          </p:nvPr>
        </p:nvGraphicFramePr>
        <p:xfrm>
          <a:off x="210240" y="214331"/>
          <a:ext cx="8818920" cy="6583680"/>
        </p:xfrm>
        <a:graphic>
          <a:graphicData uri="http://schemas.openxmlformats.org/drawingml/2006/table">
            <a:tbl>
              <a:tblPr/>
              <a:tblGrid>
                <a:gridCol w="7598880"/>
                <a:gridCol w="1220040"/>
              </a:tblGrid>
              <a:tr h="45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Достижения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0800">
                      <a:solidFill>
                        <a:srgbClr val="000000"/>
                      </a:solidFill>
                      <a:prstDash val="solid"/>
                    </a:lnL>
                    <a:lnR w="10800">
                      <a:solidFill>
                        <a:srgbClr val="000000"/>
                      </a:solidFill>
                      <a:prstDash val="solid"/>
                    </a:lnR>
                    <a:lnT w="10800">
                      <a:solidFill>
                        <a:srgbClr val="000000"/>
                      </a:solidFill>
                      <a:prstDash val="solid"/>
                    </a:lnT>
                    <a:lnB w="108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Дополнительные баллы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0800">
                      <a:solidFill>
                        <a:srgbClr val="000000"/>
                      </a:solidFill>
                      <a:prstDash val="solid"/>
                    </a:lnL>
                    <a:lnR w="10800">
                      <a:solidFill>
                        <a:srgbClr val="000000"/>
                      </a:solidFill>
                      <a:prstDash val="solid"/>
                    </a:lnR>
                    <a:lnT w="10800">
                      <a:solidFill>
                        <a:srgbClr val="000000"/>
                      </a:solidFill>
                      <a:prstDash val="solid"/>
                    </a:lnT>
                    <a:lnB w="108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94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наличие </a:t>
                      </a:r>
                      <a:r>
                        <a:rPr lang="ru-RU" sz="20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аттестата</a:t>
                      </a:r>
                      <a:r>
                        <a:rPr lang="ru-RU" sz="20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 об общем среднем образовании </a:t>
                      </a:r>
                      <a:r>
                        <a:rPr lang="ru-RU" sz="20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0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отличием</a:t>
                      </a:r>
                      <a:r>
                        <a:rPr lang="ru-RU" sz="20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наличие </a:t>
                      </a: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диплома</a:t>
                      </a: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о среднем профессиональном образовании </a:t>
                      </a: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 отличием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0800">
                      <a:solidFill>
                        <a:srgbClr val="000000"/>
                      </a:solidFill>
                      <a:prstDash val="solid"/>
                    </a:lnL>
                    <a:lnR w="10800">
                      <a:solidFill>
                        <a:srgbClr val="000000"/>
                      </a:solidFill>
                      <a:prstDash val="solid"/>
                    </a:lnR>
                    <a:lnT w="10800">
                      <a:solidFill>
                        <a:srgbClr val="000000"/>
                      </a:solidFill>
                      <a:prstDash val="solid"/>
                    </a:lnT>
                    <a:lnB w="108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7 баллов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0800">
                      <a:solidFill>
                        <a:srgbClr val="000000"/>
                      </a:solidFill>
                      <a:prstDash val="solid"/>
                    </a:lnL>
                    <a:lnR w="10800">
                      <a:solidFill>
                        <a:srgbClr val="000000"/>
                      </a:solidFill>
                      <a:prstDash val="solid"/>
                    </a:lnR>
                    <a:lnT w="10800">
                      <a:solidFill>
                        <a:srgbClr val="000000"/>
                      </a:solidFill>
                      <a:prstDash val="solid"/>
                    </a:lnT>
                    <a:lnB w="108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22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наличие полученной в образовательной организации Российской Федерации медали «За особые успехи в учении « II степени;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наличие </a:t>
                      </a:r>
                      <a:r>
                        <a:rPr lang="ru-RU" sz="20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статуса победителя </a:t>
                      </a:r>
                      <a:r>
                        <a:rPr lang="ru-RU" sz="2000" b="0" strike="noStrike" spc="-1" dirty="0">
                          <a:solidFill>
                            <a:srgbClr val="FF0000"/>
                          </a:solidFill>
                          <a:latin typeface="Times New Roman"/>
                        </a:rPr>
                        <a:t> Открытой предметной многопрофильной </a:t>
                      </a:r>
                      <a:r>
                        <a:rPr lang="ru-RU" sz="2000" b="1" strike="noStrike" spc="-1" dirty="0">
                          <a:solidFill>
                            <a:srgbClr val="FF0000"/>
                          </a:solidFill>
                          <a:latin typeface="Times New Roman"/>
                        </a:rPr>
                        <a:t>олимпиады школьников </a:t>
                      </a:r>
                      <a:r>
                        <a:rPr lang="ru-RU" sz="2000" b="1" strike="noStrike" spc="-1" dirty="0" err="1">
                          <a:solidFill>
                            <a:srgbClr val="FF0000"/>
                          </a:solidFill>
                          <a:latin typeface="Times New Roman"/>
                        </a:rPr>
                        <a:t>АлтГУ</a:t>
                      </a:r>
                      <a:r>
                        <a:rPr lang="ru-RU" sz="2000" b="1" strike="noStrike" spc="-1" dirty="0">
                          <a:solidFill>
                            <a:srgbClr val="FF0000"/>
                          </a:solidFill>
                          <a:latin typeface="Times New Roman"/>
                        </a:rPr>
                        <a:t> «Покори университет» </a:t>
                      </a:r>
                      <a:r>
                        <a:rPr lang="ru-RU" sz="2000" b="0" strike="noStrike" spc="-1" dirty="0">
                          <a:solidFill>
                            <a:srgbClr val="FF0000"/>
                          </a:solidFill>
                          <a:latin typeface="Times New Roman"/>
                        </a:rPr>
                        <a:t>или   региональной молодежной конференции </a:t>
                      </a:r>
                      <a:r>
                        <a:rPr lang="ru-RU" sz="2000" b="1" strike="noStrike" spc="-1" dirty="0">
                          <a:solidFill>
                            <a:srgbClr val="FF0000"/>
                          </a:solidFill>
                          <a:latin typeface="Times New Roman"/>
                        </a:rPr>
                        <a:t>«Мой выбор — НАУКА!»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0800">
                      <a:solidFill>
                        <a:srgbClr val="000000"/>
                      </a:solidFill>
                      <a:prstDash val="solid"/>
                    </a:lnL>
                    <a:lnR w="10800">
                      <a:solidFill>
                        <a:srgbClr val="000000"/>
                      </a:solidFill>
                      <a:prstDash val="solid"/>
                    </a:lnR>
                    <a:lnT w="10800">
                      <a:solidFill>
                        <a:srgbClr val="000000"/>
                      </a:solidFill>
                      <a:prstDash val="solid"/>
                    </a:lnT>
                    <a:lnB w="108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5 баллов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0800">
                      <a:solidFill>
                        <a:srgbClr val="000000"/>
                      </a:solidFill>
                      <a:prstDash val="solid"/>
                    </a:lnL>
                    <a:lnR w="10800">
                      <a:solidFill>
                        <a:srgbClr val="000000"/>
                      </a:solidFill>
                      <a:prstDash val="solid"/>
                    </a:lnR>
                    <a:lnT w="10800">
                      <a:solidFill>
                        <a:srgbClr val="000000"/>
                      </a:solidFill>
                      <a:prstDash val="solid"/>
                    </a:lnT>
                    <a:lnB w="108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581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наличие статуса победителя или призера: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 - регионального этапа ВОШ;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 - отборочного этапа олимпиад школьников, включенных в перечень, утверждаемый Министерством науки и высшего образования РФ</a:t>
                      </a:r>
                      <a:r>
                        <a:rPr lang="ru-RU" sz="20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 (не используемых для получения особого права и (или) особого преимущества при поступлении);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- Всероссийского конкурса </a:t>
                      </a:r>
                      <a:r>
                        <a:rPr lang="ru-RU" sz="20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«Большая перемена»;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- </a:t>
                      </a:r>
                      <a:r>
                        <a:rPr lang="ru-RU" sz="20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мероприятий</a:t>
                      </a:r>
                      <a:r>
                        <a:rPr lang="ru-RU" sz="20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2000" b="1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включенных в перечень, утверждаемый Министерством просвещения Российской Федерации</a:t>
                      </a:r>
                      <a:r>
                        <a:rPr lang="ru-RU" sz="20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  (приказ </a:t>
                      </a:r>
                      <a:r>
                        <a:rPr lang="ru-RU" sz="2000" b="0" strike="noStrike" spc="-1" dirty="0">
                          <a:solidFill>
                            <a:schemeClr val="dk1"/>
                          </a:solidFill>
                          <a:latin typeface="Times New Roman"/>
                          <a:ea typeface="Tahoma"/>
                        </a:rPr>
                        <a:t> от 31.08.2023 г. № 649)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0800">
                      <a:solidFill>
                        <a:srgbClr val="000000"/>
                      </a:solidFill>
                      <a:prstDash val="solid"/>
                    </a:lnL>
                    <a:lnR w="10800">
                      <a:solidFill>
                        <a:srgbClr val="000000"/>
                      </a:solidFill>
                      <a:prstDash val="solid"/>
                    </a:lnR>
                    <a:lnT w="10800">
                      <a:solidFill>
                        <a:srgbClr val="000000"/>
                      </a:solidFill>
                      <a:prstDash val="solid"/>
                    </a:lnT>
                    <a:lnB w="108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3 балла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0800">
                      <a:solidFill>
                        <a:srgbClr val="000000"/>
                      </a:solidFill>
                      <a:prstDash val="solid"/>
                    </a:lnL>
                    <a:lnR w="10800">
                      <a:solidFill>
                        <a:srgbClr val="000000"/>
                      </a:solidFill>
                      <a:prstDash val="solid"/>
                    </a:lnR>
                    <a:lnT w="10800">
                      <a:solidFill>
                        <a:srgbClr val="000000"/>
                      </a:solidFill>
                      <a:prstDash val="solid"/>
                    </a:lnT>
                    <a:lnB w="108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4" name="Прямоугольник 283"/>
          <p:cNvSpPr/>
          <p:nvPr/>
        </p:nvSpPr>
        <p:spPr>
          <a:xfrm>
            <a:off x="536400" y="873360"/>
            <a:ext cx="1140480" cy="26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6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 idx="4294967295"/>
          </p:nvPr>
        </p:nvSpPr>
        <p:spPr>
          <a:xfrm>
            <a:off x="683640" y="1779120"/>
            <a:ext cx="7360920" cy="257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subTitle" idx="4294967295"/>
          </p:nvPr>
        </p:nvSpPr>
        <p:spPr>
          <a:xfrm>
            <a:off x="204120" y="5733360"/>
            <a:ext cx="3168000" cy="99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5" name="Рисунок 33"/>
          <p:cNvPicPr/>
          <p:nvPr/>
        </p:nvPicPr>
        <p:blipFill>
          <a:blip r:embed="rId2"/>
          <a:stretch/>
        </p:blipFill>
        <p:spPr>
          <a:xfrm>
            <a:off x="1597320" y="1186920"/>
            <a:ext cx="7431840" cy="55422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88" name="Объект 3"/>
          <p:cNvGraphicFramePr/>
          <p:nvPr>
            <p:extLst>
              <p:ext uri="{D42A27DB-BD31-4B8C-83A1-F6EECF244321}">
                <p14:modId xmlns:p14="http://schemas.microsoft.com/office/powerpoint/2010/main" val="152355061"/>
              </p:ext>
            </p:extLst>
          </p:nvPr>
        </p:nvGraphicFramePr>
        <p:xfrm>
          <a:off x="116280" y="150120"/>
          <a:ext cx="8852400" cy="6388080"/>
        </p:xfrm>
        <a:graphic>
          <a:graphicData uri="http://schemas.openxmlformats.org/drawingml/2006/table">
            <a:tbl>
              <a:tblPr/>
              <a:tblGrid>
                <a:gridCol w="6923880"/>
                <a:gridCol w="1928520"/>
              </a:tblGrid>
              <a:tr h="46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Достижения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0800">
                      <a:solidFill>
                        <a:srgbClr val="000000"/>
                      </a:solidFill>
                      <a:prstDash val="solid"/>
                    </a:lnL>
                    <a:lnR w="10800">
                      <a:solidFill>
                        <a:srgbClr val="000000"/>
                      </a:solidFill>
                      <a:prstDash val="solid"/>
                    </a:lnR>
                    <a:lnT w="10800">
                      <a:solidFill>
                        <a:srgbClr val="000000"/>
                      </a:solidFill>
                      <a:prstDash val="solid"/>
                    </a:lnT>
                    <a:lnB w="108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Дополнительные баллы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0800">
                      <a:solidFill>
                        <a:srgbClr val="000000"/>
                      </a:solidFill>
                      <a:prstDash val="solid"/>
                    </a:lnL>
                    <a:lnR w="10800">
                      <a:solidFill>
                        <a:srgbClr val="000000"/>
                      </a:solidFill>
                      <a:prstDash val="solid"/>
                    </a:lnR>
                    <a:lnT w="10800">
                      <a:solidFill>
                        <a:srgbClr val="000000"/>
                      </a:solidFill>
                      <a:prstDash val="solid"/>
                    </a:lnT>
                    <a:lnB w="108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126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ahoma"/>
                        </a:rPr>
                        <a:t>наличие статуса призера </a:t>
                      </a:r>
                      <a:r>
                        <a:rPr lang="ru-RU" sz="2000" b="0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Tahoma"/>
                        </a:rPr>
                        <a:t> Открытой предметной многопрофильной </a:t>
                      </a:r>
                      <a:r>
                        <a:rPr lang="ru-RU" sz="20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Tahoma"/>
                        </a:rPr>
                        <a:t>олимпиады школьников </a:t>
                      </a:r>
                      <a:r>
                        <a:rPr lang="ru-RU" sz="2000" b="1" strike="noStrike" spc="-1" dirty="0" err="1">
                          <a:solidFill>
                            <a:srgbClr val="FF0000"/>
                          </a:solidFill>
                          <a:latin typeface="Times New Roman"/>
                          <a:ea typeface="Tahoma"/>
                        </a:rPr>
                        <a:t>АлтГУ</a:t>
                      </a:r>
                      <a:r>
                        <a:rPr lang="ru-RU" sz="20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Tahoma"/>
                        </a:rPr>
                        <a:t> «Покори университет» </a:t>
                      </a:r>
                      <a:r>
                        <a:rPr lang="ru-RU" sz="2000" b="0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Tahoma"/>
                        </a:rPr>
                        <a:t>или   региональной молодежной конференции «Мой выбор — НАУКА!»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0800">
                      <a:solidFill>
                        <a:srgbClr val="000000"/>
                      </a:solidFill>
                      <a:prstDash val="solid"/>
                    </a:lnL>
                    <a:lnR w="10800">
                      <a:solidFill>
                        <a:srgbClr val="000000"/>
                      </a:solidFill>
                      <a:prstDash val="solid"/>
                    </a:lnR>
                    <a:lnT w="10800">
                      <a:solidFill>
                        <a:srgbClr val="000000"/>
                      </a:solidFill>
                      <a:prstDash val="solid"/>
                    </a:lnT>
                    <a:lnB w="108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3 балла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0800">
                      <a:solidFill>
                        <a:srgbClr val="000000"/>
                      </a:solidFill>
                      <a:prstDash val="solid"/>
                    </a:lnL>
                    <a:lnR w="10800">
                      <a:solidFill>
                        <a:srgbClr val="000000"/>
                      </a:solidFill>
                      <a:prstDash val="solid"/>
                    </a:lnR>
                    <a:lnT w="10800">
                      <a:solidFill>
                        <a:srgbClr val="000000"/>
                      </a:solidFill>
                      <a:prstDash val="solid"/>
                    </a:lnT>
                    <a:lnB w="108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26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наличие статуса победителя (призера) национального и (или) международного чемпионата по профессиональному мастерству среди инвалидов и лиц с ограниченными возможностями здоровья </a:t>
                      </a: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2000" b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Абилимпикс</a:t>
                      </a: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»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0800">
                      <a:solidFill>
                        <a:srgbClr val="000000"/>
                      </a:solidFill>
                      <a:prstDash val="solid"/>
                    </a:lnL>
                    <a:lnR w="10800">
                      <a:solidFill>
                        <a:srgbClr val="000000"/>
                      </a:solidFill>
                      <a:prstDash val="solid"/>
                    </a:lnR>
                    <a:lnT w="10800">
                      <a:solidFill>
                        <a:srgbClr val="000000"/>
                      </a:solidFill>
                      <a:prstDash val="solid"/>
                    </a:lnT>
                    <a:lnB w="108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3 балла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0800">
                      <a:solidFill>
                        <a:srgbClr val="000000"/>
                      </a:solidFill>
                      <a:prstDash val="solid"/>
                    </a:lnL>
                    <a:lnR w="10800">
                      <a:solidFill>
                        <a:srgbClr val="000000"/>
                      </a:solidFill>
                      <a:prstDash val="solid"/>
                    </a:lnR>
                    <a:lnT w="10800">
                      <a:solidFill>
                        <a:srgbClr val="000000"/>
                      </a:solidFill>
                      <a:prstDash val="solid"/>
                    </a:lnT>
                    <a:lnB w="108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721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прохождение военной службы </a:t>
                      </a:r>
                      <a:r>
                        <a:rPr lang="ru-RU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по контракту, военной службы по мобилизации в Вооруженных Силах Российской Федерации, пребывание в добровольческих формированиях в соответствии с контрактом о добровольном содействии в выполнении задач, возложенных на Вооруженные Силы Российской Федерации </a:t>
                      </a: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в ходе специальной военной операции</a:t>
                      </a:r>
                      <a:r>
                        <a:rPr lang="ru-RU" sz="20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 на территориях Украины, Донецкой Народной Республики, Луганской Народной Республики, Запорожской области и Херсонской области 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0800">
                      <a:solidFill>
                        <a:srgbClr val="000000"/>
                      </a:solidFill>
                      <a:prstDash val="solid"/>
                    </a:lnL>
                    <a:lnR w="10800">
                      <a:solidFill>
                        <a:srgbClr val="000000"/>
                      </a:solidFill>
                      <a:prstDash val="solid"/>
                    </a:lnR>
                    <a:lnT w="10800">
                      <a:solidFill>
                        <a:srgbClr val="000000"/>
                      </a:solidFill>
                      <a:prstDash val="solid"/>
                    </a:lnT>
                    <a:lnB w="108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3 балла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0800">
                      <a:solidFill>
                        <a:srgbClr val="000000"/>
                      </a:solidFill>
                      <a:prstDash val="solid"/>
                    </a:lnL>
                    <a:lnR w="10800">
                      <a:solidFill>
                        <a:srgbClr val="000000"/>
                      </a:solidFill>
                      <a:prstDash val="solid"/>
                    </a:lnR>
                    <a:lnT w="10800">
                      <a:solidFill>
                        <a:srgbClr val="000000"/>
                      </a:solidFill>
                      <a:prstDash val="solid"/>
                    </a:lnT>
                    <a:lnB w="108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прохождение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военной службы по призыву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0800">
                      <a:solidFill>
                        <a:srgbClr val="000000"/>
                      </a:solidFill>
                      <a:prstDash val="solid"/>
                    </a:lnL>
                    <a:lnR w="10800">
                      <a:solidFill>
                        <a:srgbClr val="000000"/>
                      </a:solidFill>
                      <a:prstDash val="solid"/>
                    </a:lnR>
                    <a:lnT w="10800">
                      <a:solidFill>
                        <a:srgbClr val="000000"/>
                      </a:solidFill>
                      <a:prstDash val="solid"/>
                    </a:lnT>
                    <a:lnB w="108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1 балл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0800">
                      <a:solidFill>
                        <a:srgbClr val="000000"/>
                      </a:solidFill>
                      <a:prstDash val="solid"/>
                    </a:lnL>
                    <a:lnR w="10800">
                      <a:solidFill>
                        <a:srgbClr val="000000"/>
                      </a:solidFill>
                      <a:prstDash val="solid"/>
                    </a:lnR>
                    <a:lnT w="10800">
                      <a:solidFill>
                        <a:srgbClr val="000000"/>
                      </a:solidFill>
                      <a:prstDash val="solid"/>
                    </a:lnT>
                    <a:lnB w="108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251640" y="188640"/>
            <a:ext cx="8639280" cy="1078200"/>
          </a:xfrm>
          <a:prstGeom prst="rect">
            <a:avLst/>
          </a:prstGeom>
          <a:solidFill>
            <a:srgbClr val="00B0F0"/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spc="-1" dirty="0" smtClean="0">
                <a:solidFill>
                  <a:schemeClr val="lt1"/>
                </a:solidFill>
                <a:latin typeface="Calibri"/>
              </a:rPr>
              <a:t>Стимул быть лучшим: </a:t>
            </a:r>
            <a:br>
              <a:rPr lang="ru-RU" sz="3200" b="0" strike="noStrike" spc="-1" dirty="0" smtClean="0">
                <a:solidFill>
                  <a:schemeClr val="lt1"/>
                </a:solidFill>
                <a:latin typeface="Calibri"/>
              </a:rPr>
            </a:br>
            <a:r>
              <a:rPr lang="ru-RU" sz="2800" b="0" strike="noStrike" spc="-1" dirty="0" smtClean="0">
                <a:solidFill>
                  <a:schemeClr val="lt1"/>
                </a:solidFill>
                <a:latin typeface="Calibri"/>
              </a:rPr>
              <a:t>стипендиальная </a:t>
            </a:r>
            <a:r>
              <a:rPr lang="ru-RU" sz="2800" b="0" strike="noStrike" spc="-1" dirty="0">
                <a:solidFill>
                  <a:schemeClr val="lt1"/>
                </a:solidFill>
                <a:latin typeface="Calibri"/>
              </a:rPr>
              <a:t>поддержка талантливых студентов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ubTitle"/>
          </p:nvPr>
        </p:nvSpPr>
        <p:spPr>
          <a:xfrm>
            <a:off x="107640" y="1412640"/>
            <a:ext cx="8870040" cy="5110920"/>
          </a:xfrm>
          <a:prstGeom prst="rect">
            <a:avLst/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</a:rPr>
              <a:t>Победители и призеры Всероссийской олимпиады школьников и члены сборных команд РФ, участвовавших в международных олимпиадах по общеобразовательным предметам -  </a:t>
            </a:r>
            <a:r>
              <a:rPr lang="ru-RU" sz="2000" b="0" strike="noStrike" spc="-1" dirty="0">
                <a:solidFill>
                  <a:srgbClr val="FF0000"/>
                </a:solidFill>
                <a:latin typeface="Times New Roman"/>
              </a:rPr>
              <a:t>35 000 руб</a:t>
            </a: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</a:rPr>
              <a:t>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</a:rPr>
              <a:t>Победители и призеры олимпиад перечня </a:t>
            </a:r>
            <a:r>
              <a:rPr lang="ru-RU" sz="2000" b="0" strike="noStrike" spc="-1" dirty="0" err="1">
                <a:solidFill>
                  <a:srgbClr val="002060"/>
                </a:solidFill>
                <a:latin typeface="Times New Roman"/>
              </a:rPr>
              <a:t>Минобрнауки</a:t>
            </a: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</a:rPr>
              <a:t> - </a:t>
            </a:r>
            <a:r>
              <a:rPr lang="ru-RU" sz="2000" b="0" strike="noStrike" spc="-1" dirty="0">
                <a:solidFill>
                  <a:srgbClr val="FF0000"/>
                </a:solidFill>
                <a:latin typeface="Times New Roman"/>
              </a:rPr>
              <a:t>30 000 руб.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</a:rPr>
              <a:t>Абитуриенты, имеющие 100 баллов по ЕГЭ по одному и более предметам вступительных испытаний  - </a:t>
            </a:r>
            <a:r>
              <a:rPr lang="ru-RU" sz="2000" b="0" strike="noStrike" spc="-1" dirty="0">
                <a:solidFill>
                  <a:srgbClr val="FF0000"/>
                </a:solidFill>
                <a:latin typeface="Times New Roman"/>
              </a:rPr>
              <a:t>10 100 руб.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</a:rPr>
              <a:t>Абитуриенты, имеющие аттестат о среднем общем образовании с отличием или диплом СПО с отличием, а также не менее 230 баллов по ЕГЭ или по внутренним вступительным испытаниям </a:t>
            </a:r>
            <a:r>
              <a:rPr lang="ru-RU" sz="2000" b="0" strike="noStrike" spc="-1" dirty="0">
                <a:solidFill>
                  <a:srgbClr val="FF0000"/>
                </a:solidFill>
                <a:latin typeface="Times New Roman"/>
              </a:rPr>
              <a:t>- 8 099 руб.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</a:rPr>
              <a:t>Поступившие институты (ИББ, ИНГЕО, </a:t>
            </a:r>
            <a:r>
              <a:rPr lang="ru-RU" sz="2000" b="0" strike="noStrike" spc="-1" dirty="0" err="1">
                <a:solidFill>
                  <a:srgbClr val="002060"/>
                </a:solidFill>
                <a:latin typeface="Times New Roman"/>
              </a:rPr>
              <a:t>ИМиИТ</a:t>
            </a: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</a:rPr>
              <a:t>, </a:t>
            </a:r>
            <a:r>
              <a:rPr lang="ru-RU" sz="2000" b="0" strike="noStrike" spc="-1" dirty="0" err="1">
                <a:solidFill>
                  <a:srgbClr val="002060"/>
                </a:solidFill>
                <a:latin typeface="Times New Roman"/>
              </a:rPr>
              <a:t>ИЦТЭиФ</a:t>
            </a: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</a:rPr>
              <a:t>, </a:t>
            </a:r>
            <a:r>
              <a:rPr lang="ru-RU" sz="2000" b="0" strike="noStrike" spc="-1" dirty="0" err="1">
                <a:solidFill>
                  <a:srgbClr val="002060"/>
                </a:solidFill>
                <a:latin typeface="Times New Roman"/>
              </a:rPr>
              <a:t>ИХиФТ</a:t>
            </a: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</a:rPr>
              <a:t>, ИПО, </a:t>
            </a:r>
            <a:r>
              <a:rPr lang="ru-RU" sz="2000" b="0" strike="noStrike" spc="-1" dirty="0" err="1">
                <a:solidFill>
                  <a:srgbClr val="002060"/>
                </a:solidFill>
                <a:latin typeface="Times New Roman"/>
              </a:rPr>
              <a:t>ИИиД</a:t>
            </a: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</a:rPr>
              <a:t> (прикладная информатика), МИЭМИС (прикладная информатика, управление качеством, системный анализ) по результатам ЕГЭ и внутренних вступительных испытаний по предметам: математика, информатика и ИКТ, физика, биология, химия, география и имеющие по этим предметам высокие баллы </a:t>
            </a:r>
            <a:r>
              <a:rPr lang="ru-RU" sz="2000" b="0" strike="noStrike" spc="-1" dirty="0">
                <a:solidFill>
                  <a:srgbClr val="FF0000"/>
                </a:solidFill>
                <a:latin typeface="Times New Roman"/>
              </a:rPr>
              <a:t>от 3 500 руб. до 12 100 руб.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" name="Рисунок 6"/>
          <p:cNvPicPr/>
          <p:nvPr/>
        </p:nvPicPr>
        <p:blipFill>
          <a:blip r:embed="rId2"/>
          <a:srcRect t="27635" b="24674"/>
          <a:stretch/>
        </p:blipFill>
        <p:spPr>
          <a:xfrm>
            <a:off x="6660360" y="5949360"/>
            <a:ext cx="2294280" cy="819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1" name="Picture 2"/>
          <p:cNvPicPr/>
          <p:nvPr/>
        </p:nvPicPr>
        <p:blipFill>
          <a:blip r:embed="rId2"/>
          <a:srcRect l="8285" t="12112" r="9280" b="3937"/>
          <a:stretch/>
        </p:blipFill>
        <p:spPr>
          <a:xfrm>
            <a:off x="107640" y="476640"/>
            <a:ext cx="8927280" cy="575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99ADADA-D1B6-D04C-40E6-C8C7AAF74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3" y="1303591"/>
            <a:ext cx="7444157" cy="55544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974C02-2E58-53D9-B4B6-D96EBD77E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33" y="5934730"/>
            <a:ext cx="2021903" cy="8066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69FD85C-2968-D84A-1757-B92D45D38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642" y="5948561"/>
            <a:ext cx="594308" cy="5760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440" y="1444946"/>
            <a:ext cx="7733202" cy="396043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cs typeface="Times New Roman" panose="02020603050405020304" pitchFamily="18" charset="0"/>
              </a:rPr>
              <a:t>Приемная комиссия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cs typeface="Times New Roman" panose="02020603050405020304" pitchFamily="18" charset="0"/>
              </a:rPr>
              <a:t>г. Барнаул, пр. Ленина, 61, ауд. 104</a:t>
            </a:r>
            <a:br>
              <a:rPr lang="ru-RU" sz="2800" dirty="0">
                <a:cs typeface="Times New Roman" panose="02020603050405020304" pitchFamily="18" charset="0"/>
              </a:rPr>
            </a:br>
            <a:r>
              <a:rPr lang="ru-RU" sz="2800" dirty="0">
                <a:cs typeface="Times New Roman" panose="02020603050405020304" pitchFamily="18" charset="0"/>
              </a:rPr>
              <a:t>тел. (3852) 29-12-22</a:t>
            </a:r>
            <a:br>
              <a:rPr lang="ru-RU" sz="2800" dirty="0">
                <a:cs typeface="Times New Roman" panose="02020603050405020304" pitchFamily="18" charset="0"/>
              </a:rPr>
            </a:br>
            <a:r>
              <a:rPr lang="en-US" sz="2800" dirty="0">
                <a:cs typeface="Times New Roman" panose="02020603050405020304" pitchFamily="18" charset="0"/>
              </a:rPr>
              <a:t>E</a:t>
            </a:r>
            <a:r>
              <a:rPr lang="ru-RU" sz="2800" dirty="0">
                <a:cs typeface="Times New Roman" panose="02020603050405020304" pitchFamily="18" charset="0"/>
              </a:rPr>
              <a:t>-mail: prcom@asu.ru </a:t>
            </a:r>
          </a:p>
          <a:p>
            <a:pPr marL="0" lvl="0" indent="0">
              <a:buNone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6"/>
          <a:srcRect l="46948" t="51767" r="39455" b="24059"/>
          <a:stretch/>
        </p:blipFill>
        <p:spPr bwMode="auto">
          <a:xfrm>
            <a:off x="5986132" y="4413141"/>
            <a:ext cx="1610203" cy="1823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14751" t="51767" r="72293" b="23831"/>
          <a:stretch/>
        </p:blipFill>
        <p:spPr bwMode="auto">
          <a:xfrm>
            <a:off x="1243538" y="4439396"/>
            <a:ext cx="1672278" cy="1797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6"/>
          <a:srcRect l="30658" t="52452" r="55617" b="23603"/>
          <a:stretch/>
        </p:blipFill>
        <p:spPr bwMode="auto">
          <a:xfrm>
            <a:off x="3635896" y="4509120"/>
            <a:ext cx="1692188" cy="1748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6596EEF-EEF6-0242-B1FB-30F6383890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1" y="341420"/>
            <a:ext cx="1286474" cy="568952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EE32A141-ECD1-B072-23D8-70FDF6EF1883}"/>
              </a:ext>
            </a:extLst>
          </p:cNvPr>
          <p:cNvSpPr txBox="1">
            <a:spLocks/>
          </p:cNvSpPr>
          <p:nvPr/>
        </p:nvSpPr>
        <p:spPr>
          <a:xfrm>
            <a:off x="1034608" y="613019"/>
            <a:ext cx="7074785" cy="16638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cs typeface="Times New Roman" panose="02020603050405020304" pitchFamily="18" charset="0"/>
              </a:rPr>
              <a:t>Приглашаем стать успешными вместе с Алтайским государственным университетом</a:t>
            </a:r>
            <a:endParaRPr lang="ru-RU" sz="2000" b="1" dirty="0">
              <a:solidFill>
                <a:schemeClr val="bg2">
                  <a:lumMod val="75000"/>
                </a:schemeClr>
              </a:solidFill>
              <a:latin typeface="Montserra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95640" y="5517360"/>
            <a:ext cx="8423280" cy="79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Управление по рекрутингу абитуриентов: </a:t>
            </a:r>
            <a:r>
              <a:rPr sz="2800"/>
              <a:t/>
            </a:r>
            <a:br>
              <a:rPr sz="2800"/>
            </a:b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(8 385 2) 298 - 117;       291 - 284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3" name="Picture 2"/>
          <p:cNvPicPr/>
          <p:nvPr/>
        </p:nvPicPr>
        <p:blipFill>
          <a:blip r:embed="rId2"/>
          <a:srcRect l="8285" t="11132" r="8955" b="19920"/>
          <a:stretch/>
        </p:blipFill>
        <p:spPr>
          <a:xfrm>
            <a:off x="-4680" y="188640"/>
            <a:ext cx="9090000" cy="4937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17"/>
          <p:cNvPicPr/>
          <p:nvPr/>
        </p:nvPicPr>
        <p:blipFill>
          <a:blip r:embed="rId2"/>
          <a:stretch/>
        </p:blipFill>
        <p:spPr>
          <a:xfrm>
            <a:off x="1270483" y="1196640"/>
            <a:ext cx="7442280" cy="555264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3640" y="1841760"/>
            <a:ext cx="7371360" cy="25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204120" y="5733360"/>
            <a:ext cx="3178440" cy="100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Box 5"/>
          <p:cNvSpPr/>
          <p:nvPr/>
        </p:nvSpPr>
        <p:spPr>
          <a:xfrm>
            <a:off x="1245240" y="193680"/>
            <a:ext cx="7431216" cy="506377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 dirty="0">
                <a:solidFill>
                  <a:srgbClr val="FFFFFF"/>
                </a:solidFill>
                <a:latin typeface="Franklin Gothic Medium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FFFFFF"/>
                </a:solidFill>
                <a:latin typeface="Franklin Gothic Medium"/>
                <a:ea typeface="DejaVu Sans"/>
              </a:rPr>
              <a:t>Проекты Алтайского государственного университета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Box 6"/>
          <p:cNvSpPr/>
          <p:nvPr/>
        </p:nvSpPr>
        <p:spPr>
          <a:xfrm>
            <a:off x="173935" y="868680"/>
            <a:ext cx="3827880" cy="39217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Проект «Дни отрытых дверей институтов»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2000" b="1" strike="noStrike" spc="-1" dirty="0">
                <a:latin typeface="Times New Roman"/>
                <a:ea typeface="Calibri"/>
              </a:rPr>
              <a:t>Целью проекта является расширение кругозора учащихся школ и колледжей относительно существующих профессий,  ориентирование абитуриентов в выборе будущей образовательной траектории в </a:t>
            </a:r>
            <a:r>
              <a:rPr lang="ru-RU" sz="2000" b="1" strike="noStrike" spc="-1" dirty="0" err="1">
                <a:latin typeface="Times New Roman"/>
                <a:ea typeface="Calibri"/>
              </a:rPr>
              <a:t>АлтГУ</a:t>
            </a:r>
            <a:r>
              <a:rPr lang="ru-RU" sz="2000" b="1" strike="noStrike" spc="-1" dirty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AutoShape 2"/>
          <p:cNvSpPr/>
          <p:nvPr/>
        </p:nvSpPr>
        <p:spPr>
          <a:xfrm>
            <a:off x="155520" y="-14436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96" name="AutoShape 4"/>
          <p:cNvSpPr/>
          <p:nvPr/>
        </p:nvSpPr>
        <p:spPr>
          <a:xfrm>
            <a:off x="2843640" y="104508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97" name="TextBox 7"/>
          <p:cNvSpPr/>
          <p:nvPr/>
        </p:nvSpPr>
        <p:spPr>
          <a:xfrm>
            <a:off x="4001815" y="904855"/>
            <a:ext cx="5099165" cy="3661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70C0"/>
                </a:solidFill>
                <a:latin typeface="Times New Roman"/>
                <a:ea typeface="DejaVu Sans"/>
              </a:rPr>
              <a:t>Проект «P.S.: Полезная  суббота с </a:t>
            </a:r>
            <a:r>
              <a:rPr lang="ru-RU" sz="2000" b="1" strike="noStrike" spc="-1" dirty="0" err="1">
                <a:solidFill>
                  <a:srgbClr val="0070C0"/>
                </a:solidFill>
                <a:latin typeface="Times New Roman"/>
                <a:ea typeface="DejaVu Sans"/>
              </a:rPr>
              <a:t>АлтГУ</a:t>
            </a:r>
            <a:r>
              <a:rPr lang="ru-RU" sz="2000" b="1" strike="noStrike" spc="-1" dirty="0" smtClean="0">
                <a:solidFill>
                  <a:srgbClr val="0070C0"/>
                </a:solidFill>
                <a:latin typeface="Times New Roman"/>
                <a:ea typeface="DejaVu Sans"/>
              </a:rPr>
              <a:t>»</a:t>
            </a: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latin typeface="Times New Roman"/>
                <a:ea typeface="DejaVu Sans"/>
              </a:rPr>
              <a:t>Проект знакомит учащихся  8-11 классов с опорным  вузом Алтайского края </a:t>
            </a:r>
            <a:r>
              <a:rPr sz="2000" dirty="0"/>
              <a:t/>
            </a:r>
            <a:br>
              <a:rPr sz="2000" dirty="0"/>
            </a:br>
            <a:r>
              <a:rPr lang="ru-RU" sz="2000" b="1" strike="noStrike" spc="-1" dirty="0">
                <a:latin typeface="Times New Roman"/>
                <a:ea typeface="DejaVu Sans"/>
              </a:rPr>
              <a:t>через участие в мероприятиях институтов </a:t>
            </a:r>
            <a:r>
              <a:rPr lang="ru-RU" sz="2000" b="1" strike="noStrike" spc="-1" dirty="0" err="1">
                <a:latin typeface="Times New Roman"/>
                <a:ea typeface="DejaVu Sans"/>
              </a:rPr>
              <a:t>АлтГУ</a:t>
            </a:r>
            <a:r>
              <a:rPr lang="ru-RU" sz="2000" b="1" strike="noStrike" spc="-1" dirty="0">
                <a:latin typeface="Times New Roman"/>
                <a:ea typeface="DejaVu Sans"/>
              </a:rPr>
              <a:t>: тренингах, деловых играх, открытых лекциях, </a:t>
            </a:r>
            <a:r>
              <a:rPr lang="ru-RU" sz="2000" b="1" strike="noStrike" spc="-1" dirty="0" err="1">
                <a:latin typeface="Times New Roman"/>
                <a:ea typeface="DejaVu Sans"/>
              </a:rPr>
              <a:t>квестах</a:t>
            </a:r>
            <a:r>
              <a:rPr lang="ru-RU" sz="2000" b="1" strike="noStrike" spc="-1" dirty="0">
                <a:latin typeface="Times New Roman"/>
                <a:ea typeface="DejaVu Sans"/>
              </a:rPr>
              <a:t>, кейс-чемпионатах и др.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 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Рисунок 13"/>
          <p:cNvPicPr/>
          <p:nvPr/>
        </p:nvPicPr>
        <p:blipFill>
          <a:blip r:embed="rId3"/>
          <a:stretch/>
        </p:blipFill>
        <p:spPr>
          <a:xfrm>
            <a:off x="155520" y="91080"/>
            <a:ext cx="730440" cy="70812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11" descr="C:\Users\Guzhvenko\Desktop\выезды\дни1.jpg"/>
          <p:cNvPicPr/>
          <p:nvPr/>
        </p:nvPicPr>
        <p:blipFill>
          <a:blip r:embed="rId4"/>
          <a:stretch/>
        </p:blipFill>
        <p:spPr>
          <a:xfrm>
            <a:off x="2437920" y="3972960"/>
            <a:ext cx="3502232" cy="24051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00" name="Picture 1" descr="http://babaevo-gazeta.ru/uploads/%CD%EE%E2%EE%F1%F2%E8/%E0%E7%E1%F3%EA%E0_%E1%E8%E7%ED%E5%F1%E0.jpg"/>
          <p:cNvPicPr/>
          <p:nvPr/>
        </p:nvPicPr>
        <p:blipFill>
          <a:blip r:embed="rId5"/>
          <a:stretch/>
        </p:blipFill>
        <p:spPr>
          <a:xfrm>
            <a:off x="5704920" y="3501008"/>
            <a:ext cx="3306960" cy="2708632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01" name="Picture 18" descr="C:\Users\Guzhvenko\Desktop\выезды\6.jpg"/>
          <p:cNvPicPr/>
          <p:nvPr/>
        </p:nvPicPr>
        <p:blipFill>
          <a:blip r:embed="rId6"/>
          <a:stretch/>
        </p:blipFill>
        <p:spPr>
          <a:xfrm>
            <a:off x="0" y="4542840"/>
            <a:ext cx="3124800" cy="2235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7"/>
          <p:cNvPicPr/>
          <p:nvPr/>
        </p:nvPicPr>
        <p:blipFill>
          <a:blip r:embed="rId2"/>
          <a:stretch/>
        </p:blipFill>
        <p:spPr>
          <a:xfrm>
            <a:off x="1626001" y="787735"/>
            <a:ext cx="7442280" cy="5552640"/>
          </a:xfrm>
          <a:prstGeom prst="rect">
            <a:avLst/>
          </a:prstGeom>
          <a:ln w="0">
            <a:noFill/>
          </a:ln>
        </p:spPr>
      </p:pic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3640" y="1464840"/>
            <a:ext cx="7371360" cy="25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204120" y="5733360"/>
            <a:ext cx="3178440" cy="100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TextBox 5"/>
          <p:cNvSpPr/>
          <p:nvPr/>
        </p:nvSpPr>
        <p:spPr>
          <a:xfrm>
            <a:off x="1204200" y="289223"/>
            <a:ext cx="7760288" cy="506377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>
                <a:solidFill>
                  <a:srgbClr val="FFFFFF"/>
                </a:solidFill>
                <a:latin typeface="Franklin Gothic Medium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FFFFFF"/>
                </a:solidFill>
                <a:latin typeface="Franklin Gothic Medium"/>
                <a:ea typeface="DejaVu Sans"/>
              </a:rPr>
              <a:t>Проекты Алтайского государственного университета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Box 6"/>
          <p:cNvSpPr/>
          <p:nvPr/>
        </p:nvSpPr>
        <p:spPr>
          <a:xfrm>
            <a:off x="86040" y="914447"/>
            <a:ext cx="4606560" cy="59771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800" b="1" strike="noStrike" spc="-1" dirty="0">
                <a:solidFill>
                  <a:srgbClr val="1F497D"/>
                </a:solidFill>
                <a:latin typeface="Cambria"/>
                <a:ea typeface="Calibri"/>
              </a:rPr>
              <a:t> </a:t>
            </a:r>
            <a:r>
              <a:rPr lang="ru-RU" sz="2000" b="1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 «Экскурсия в вуз</a:t>
            </a:r>
            <a:r>
              <a:rPr lang="ru-RU" sz="2000" b="1" strike="noStrike" spc="-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2000" b="0" strike="noStrike" spc="-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840" indent="-28584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2000" b="1" strike="noStrike" spc="-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НИИ биологической медицины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840" indent="-28584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2000" b="1" strike="noStrike" spc="-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Лаборатория «Музей природы»  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840" indent="-28584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2000" b="1" strike="noStrike" spc="-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Криминологический полигон 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840" indent="-28584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2000" b="1" strike="noStrike" spc="-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Галерея «</a:t>
            </a:r>
            <a:r>
              <a:rPr lang="ru-RU" sz="2000" b="1" strike="noStrike" spc="-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Universum</a:t>
            </a:r>
            <a:r>
              <a:rPr lang="ru-RU" sz="2000" b="1" strike="noStrike" spc="-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840" indent="-28584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2000" b="1" strike="noStrike" spc="-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Музей археологии и </a:t>
            </a:r>
            <a:r>
              <a:rPr lang="ru-RU" sz="2000" b="1" strike="noStrike" spc="-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этнографии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840" indent="-28584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2000" b="1" strike="noStrike" spc="-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Центр прикладной </a:t>
            </a:r>
            <a:r>
              <a:rPr lang="ru-RU" sz="2000" b="1" strike="noStrike" spc="-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биотехнологии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840" indent="-28584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2000" b="1" strike="noStrike" spc="-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Лаборатория космического </a:t>
            </a:r>
            <a:r>
              <a:rPr lang="ru-RU" sz="2000" b="1" strike="noStrike" spc="-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мониторинга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840" indent="-28584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2000" b="1" strike="noStrike" spc="-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Лаборатории института химии 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химико-фармацевтических технологии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840" indent="-28584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2000" b="1" strike="noStrike" spc="-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Лаборатория </a:t>
            </a:r>
            <a:r>
              <a:rPr lang="ru-RU" sz="2000" b="1" strike="noStrike" spc="-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минералогии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AutoShape 2"/>
          <p:cNvSpPr/>
          <p:nvPr/>
        </p:nvSpPr>
        <p:spPr>
          <a:xfrm>
            <a:off x="155520" y="-14436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08" name="AutoShape 4"/>
          <p:cNvSpPr/>
          <p:nvPr/>
        </p:nvSpPr>
        <p:spPr>
          <a:xfrm>
            <a:off x="2843640" y="104508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09" name="TextBox 7"/>
          <p:cNvSpPr/>
          <p:nvPr/>
        </p:nvSpPr>
        <p:spPr>
          <a:xfrm>
            <a:off x="4513324" y="914447"/>
            <a:ext cx="4554360" cy="39073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DejaVu Sans"/>
              </a:rPr>
              <a:t>Проект «Профессиональная среда» </a:t>
            </a:r>
            <a:endParaRPr lang="ru-RU" sz="2000" b="0" strike="noStrike" spc="-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pc="-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DejaVu Sans"/>
              </a:rPr>
              <a:t>и </a:t>
            </a:r>
            <a:r>
              <a:rPr lang="ru-RU" sz="2000" b="1" strike="noStrike" spc="-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DejaVu Sans"/>
              </a:rPr>
              <a:t>участие </a:t>
            </a:r>
            <a:r>
              <a:rPr lang="ru-RU" sz="2000" b="1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DejaVu Sans"/>
              </a:rPr>
              <a:t>в проекте «</a:t>
            </a:r>
            <a:r>
              <a:rPr lang="ru-RU" sz="2000" b="1" strike="noStrike" spc="-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DejaVu Sans"/>
              </a:rPr>
              <a:t>Профминимум</a:t>
            </a:r>
            <a:r>
              <a:rPr lang="ru-RU" sz="2000" b="1" strike="noStrike" spc="-1" dirty="0" smtClean="0">
                <a:solidFill>
                  <a:srgbClr val="0070C0"/>
                </a:solidFill>
                <a:latin typeface="Times New Roman"/>
                <a:ea typeface="DejaVu Sans"/>
              </a:rPr>
              <a:t>»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5983B0"/>
                </a:solid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Проекты знакомят учащихся  8-11 классов с рынком труда Алтайского края через посещение предприятий и  через участие в  профессиональных пробах, мастер-классах  и др.</a:t>
            </a:r>
            <a:endParaRPr lang="ru-RU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Рисунок 13"/>
          <p:cNvPicPr/>
          <p:nvPr/>
        </p:nvPicPr>
        <p:blipFill>
          <a:blip r:embed="rId3"/>
          <a:stretch/>
        </p:blipFill>
        <p:spPr>
          <a:xfrm>
            <a:off x="155520" y="87480"/>
            <a:ext cx="730440" cy="70812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9" descr="D:\1 АлтГУ\мероприятия\экскурсия в вуз\фото\музей археологии.jpeg"/>
          <p:cNvPicPr/>
          <p:nvPr/>
        </p:nvPicPr>
        <p:blipFill>
          <a:blip r:embed="rId4"/>
          <a:stretch/>
        </p:blipFill>
        <p:spPr>
          <a:xfrm>
            <a:off x="217440" y="5085360"/>
            <a:ext cx="2336760" cy="17708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12" name="Picture 3"/>
          <p:cNvPicPr/>
          <p:nvPr/>
        </p:nvPicPr>
        <p:blipFill>
          <a:blip r:embed="rId5"/>
          <a:srcRect l="45339" t="26807" r="32437" b="46663"/>
          <a:stretch/>
        </p:blipFill>
        <p:spPr>
          <a:xfrm>
            <a:off x="2554200" y="5229200"/>
            <a:ext cx="2401211" cy="16288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15" name="Рисунок 114"/>
          <p:cNvPicPr/>
          <p:nvPr/>
        </p:nvPicPr>
        <p:blipFill>
          <a:blip r:embed="rId6"/>
          <a:stretch/>
        </p:blipFill>
        <p:spPr>
          <a:xfrm>
            <a:off x="6588364" y="3208402"/>
            <a:ext cx="2479320" cy="185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grigoryeva\Desktop\Без имен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74" y="4981194"/>
            <a:ext cx="2314228" cy="1737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rigoryeva\Desktop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260" y="3068960"/>
            <a:ext cx="2648162" cy="1489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rigoryeva\Desktop\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9" b="31325"/>
          <a:stretch/>
        </p:blipFill>
        <p:spPr bwMode="auto">
          <a:xfrm>
            <a:off x="4955411" y="4636965"/>
            <a:ext cx="1710198" cy="20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7"/>
          <p:cNvPicPr/>
          <p:nvPr/>
        </p:nvPicPr>
        <p:blipFill>
          <a:blip r:embed="rId2"/>
          <a:stretch/>
        </p:blipFill>
        <p:spPr>
          <a:xfrm>
            <a:off x="1471320" y="691560"/>
            <a:ext cx="7442280" cy="5552640"/>
          </a:xfrm>
          <a:prstGeom prst="rect">
            <a:avLst/>
          </a:prstGeom>
          <a:ln w="0">
            <a:noFill/>
          </a:ln>
        </p:spPr>
      </p:pic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987120" y="2218680"/>
            <a:ext cx="7371360" cy="25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204120" y="5733360"/>
            <a:ext cx="3178440" cy="100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Box 5"/>
          <p:cNvSpPr/>
          <p:nvPr/>
        </p:nvSpPr>
        <p:spPr>
          <a:xfrm>
            <a:off x="113760" y="334800"/>
            <a:ext cx="8957880" cy="50184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spc="-1">
                <a:solidFill>
                  <a:srgbClr val="FFFFFF"/>
                </a:solidFill>
                <a:latin typeface="Franklin Gothic Medium"/>
                <a:ea typeface="DejaVu Sans"/>
              </a:rPr>
              <a:t> </a:t>
            </a:r>
            <a:r>
              <a:rPr lang="ru-RU" sz="2200" b="1" strike="noStrike" spc="-1">
                <a:solidFill>
                  <a:srgbClr val="FFFFFF"/>
                </a:solidFill>
                <a:latin typeface="Franklin Gothic Medium"/>
                <a:ea typeface="DejaVu Sans"/>
              </a:rPr>
              <a:t>Проекты Алтайского государственного университета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6"/>
          <p:cNvSpPr/>
          <p:nvPr/>
        </p:nvSpPr>
        <p:spPr>
          <a:xfrm>
            <a:off x="113760" y="836640"/>
            <a:ext cx="4606560" cy="313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800" b="1" strike="noStrike" spc="-1">
                <a:solidFill>
                  <a:srgbClr val="1F497D"/>
                </a:solidFill>
                <a:latin typeface="Cambria"/>
                <a:ea typeface="Calibri"/>
              </a:rPr>
              <a:t> </a:t>
            </a:r>
            <a:r>
              <a:rPr lang="ru-RU" sz="1800" b="1" strike="noStrike" spc="-1">
                <a:solidFill>
                  <a:srgbClr val="0070C0"/>
                </a:solidFill>
                <a:latin typeface="Cambria"/>
                <a:ea typeface="Calibri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AutoShape 2"/>
          <p:cNvSpPr/>
          <p:nvPr/>
        </p:nvSpPr>
        <p:spPr>
          <a:xfrm>
            <a:off x="155520" y="-14436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22" name="AutoShape 4"/>
          <p:cNvSpPr/>
          <p:nvPr/>
        </p:nvSpPr>
        <p:spPr>
          <a:xfrm>
            <a:off x="2843640" y="104508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23" name="TextBox 7"/>
          <p:cNvSpPr/>
          <p:nvPr/>
        </p:nvSpPr>
        <p:spPr>
          <a:xfrm>
            <a:off x="106560" y="606240"/>
            <a:ext cx="8767440" cy="68311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70C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 dirty="0" smtClean="0">
                <a:solidFill>
                  <a:srgbClr val="0070C0"/>
                </a:solidFill>
                <a:latin typeface="Times New Roman"/>
                <a:ea typeface="DejaVu Sans"/>
              </a:rPr>
              <a:t>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buClr>
                <a:srgbClr val="376092"/>
              </a:buClr>
              <a:buFont typeface="Wingdings" panose="05000000000000000000" pitchFamily="2" charset="2"/>
              <a:buChar char="ü"/>
            </a:pPr>
            <a:r>
              <a:rPr lang="ru-RU" sz="2200" b="1" strike="noStrike" spc="-1" dirty="0" smtClean="0">
                <a:latin typeface="Times New Roman"/>
                <a:ea typeface="DejaVu Sans"/>
              </a:rPr>
              <a:t>Каникулярные </a:t>
            </a:r>
            <a:r>
              <a:rPr lang="ru-RU" sz="2200" b="1" strike="noStrike" spc="-1" dirty="0" smtClean="0">
                <a:latin typeface="Times New Roman"/>
                <a:ea typeface="DejaVu Sans"/>
              </a:rPr>
              <a:t>профильные смены</a:t>
            </a:r>
          </a:p>
          <a:p>
            <a:pPr marL="342900" indent="-342900">
              <a:lnSpc>
                <a:spcPct val="100000"/>
              </a:lnSpc>
              <a:buClr>
                <a:srgbClr val="376092"/>
              </a:buClr>
              <a:buFont typeface="Wingdings" panose="05000000000000000000" pitchFamily="2" charset="2"/>
              <a:buChar char="ü"/>
            </a:pPr>
            <a:r>
              <a:rPr lang="ru-RU" sz="2200" b="1" spc="-1" dirty="0" smtClean="0">
                <a:latin typeface="Times New Roman"/>
              </a:rPr>
              <a:t>Яндекс. Лицей</a:t>
            </a:r>
          </a:p>
          <a:p>
            <a:pPr marL="342900" indent="-342900">
              <a:lnSpc>
                <a:spcPct val="100000"/>
              </a:lnSpc>
              <a:buClr>
                <a:srgbClr val="376092"/>
              </a:buClr>
              <a:buFont typeface="Wingdings" panose="05000000000000000000" pitchFamily="2" charset="2"/>
              <a:buChar char="ü"/>
            </a:pPr>
            <a:r>
              <a:rPr lang="ru-RU" sz="2200" b="1" strike="noStrike" spc="-1" dirty="0" smtClean="0">
                <a:latin typeface="Times New Roman"/>
              </a:rPr>
              <a:t>Код будущего</a:t>
            </a:r>
          </a:p>
          <a:p>
            <a:pPr marL="285840" lvl="0" indent="-285840">
              <a:buClr>
                <a:srgbClr val="376092"/>
              </a:buClr>
              <a:buFont typeface="Wingdings" charset="2"/>
              <a:buChar char=""/>
            </a:pPr>
            <a:r>
              <a:rPr lang="ru-RU" sz="2200" b="1" spc="-1" dirty="0">
                <a:latin typeface="Times New Roman"/>
              </a:rPr>
              <a:t>Академия креативного</a:t>
            </a:r>
          </a:p>
          <a:p>
            <a:pPr lvl="0">
              <a:buClr>
                <a:srgbClr val="376092"/>
              </a:buClr>
            </a:pPr>
            <a:r>
              <a:rPr lang="ru-RU" sz="2200" b="1" spc="-1" dirty="0">
                <a:latin typeface="Times New Roman"/>
              </a:rPr>
              <a:t> образования </a:t>
            </a:r>
            <a:r>
              <a:rPr lang="ru-RU" sz="2200" b="1" spc="-1" dirty="0" err="1" smtClean="0">
                <a:latin typeface="Times New Roman"/>
              </a:rPr>
              <a:t>Universum</a:t>
            </a:r>
            <a:endParaRPr lang="ru-RU" sz="2200" b="1" spc="-1" dirty="0" smtClean="0">
              <a:latin typeface="Times New Roman"/>
            </a:endParaRPr>
          </a:p>
          <a:p>
            <a:pPr marL="285840" lvl="0" indent="-285840">
              <a:buClr>
                <a:srgbClr val="376092"/>
              </a:buClr>
              <a:buFont typeface="Wingdings" charset="2"/>
              <a:buChar char=""/>
            </a:pPr>
            <a:r>
              <a:rPr lang="ru-RU" sz="2200" b="1" spc="-1" dirty="0">
                <a:latin typeface="Times New Roman"/>
              </a:rPr>
              <a:t>Конкурс исследовательских работ младших </a:t>
            </a:r>
            <a:endParaRPr lang="ru-RU" sz="2200" spc="-1" dirty="0"/>
          </a:p>
          <a:p>
            <a:pPr lvl="0"/>
            <a:r>
              <a:rPr lang="ru-RU" sz="2200" b="1" spc="-1" dirty="0">
                <a:latin typeface="Times New Roman"/>
              </a:rPr>
              <a:t>     школьников «Я - исследователь</a:t>
            </a:r>
            <a:r>
              <a:rPr lang="ru-RU" sz="2200" b="1" spc="-1" dirty="0" smtClean="0">
                <a:latin typeface="Times New Roman"/>
              </a:rPr>
              <a:t>»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200" b="1" strike="noStrike" spc="-1" dirty="0" smtClean="0">
                <a:latin typeface="Times New Roman"/>
              </a:rPr>
              <a:t>Акция «</a:t>
            </a:r>
            <a:r>
              <a:rPr lang="ru-RU" sz="2200" b="1" strike="noStrike" spc="-1" dirty="0" err="1" smtClean="0">
                <a:latin typeface="Times New Roman"/>
              </a:rPr>
              <a:t>Профнавигатор</a:t>
            </a:r>
            <a:r>
              <a:rPr lang="ru-RU" sz="2200" b="1" strike="noStrike" spc="-1" dirty="0" smtClean="0">
                <a:latin typeface="Times New Roman"/>
              </a:rPr>
              <a:t>»</a:t>
            </a:r>
            <a:endParaRPr lang="ru-RU" sz="22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22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НПК школьников  </a:t>
            </a:r>
            <a:r>
              <a:rPr lang="ru-RU" sz="22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«</a:t>
            </a:r>
            <a:r>
              <a:rPr lang="ru-RU" sz="2200" b="1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Мой выбор - наука</a:t>
            </a:r>
            <a:r>
              <a:rPr lang="ru-RU" sz="22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» </a:t>
            </a:r>
          </a:p>
          <a:p>
            <a:pPr>
              <a:lnSpc>
                <a:spcPct val="100000"/>
              </a:lnSpc>
              <a:buClr>
                <a:srgbClr val="376092"/>
              </a:buClr>
            </a:pPr>
            <a:r>
              <a:rPr lang="ru-RU" sz="22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lang="ru-RU" sz="2200" b="1" i="1" u="sng" strike="noStrike" spc="-1" dirty="0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+ 5/3 б. при поступлении в </a:t>
            </a:r>
            <a:r>
              <a:rPr lang="ru-RU" sz="2200" b="1" i="1" u="sng" strike="noStrike" spc="-1" dirty="0" err="1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АлтГУ</a:t>
            </a:r>
            <a:r>
              <a:rPr lang="ru-RU" sz="2200" b="1" i="1" u="sng" strike="noStrike" spc="-1" dirty="0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FF0000"/>
              </a:buClr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376092"/>
              </a:buClr>
            </a:pPr>
            <a:r>
              <a:rPr lang="ru-RU" sz="20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Picture 2" descr="C:\Users\grigoryeva\Desktop\00046874.jpg"/>
          <p:cNvPicPr/>
          <p:nvPr/>
        </p:nvPicPr>
        <p:blipFill>
          <a:blip r:embed="rId3"/>
          <a:stretch/>
        </p:blipFill>
        <p:spPr>
          <a:xfrm>
            <a:off x="307080" y="4725144"/>
            <a:ext cx="2968776" cy="2038101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26" name="Picture 2"/>
          <p:cNvPicPr/>
          <p:nvPr/>
        </p:nvPicPr>
        <p:blipFill>
          <a:blip r:embed="rId4"/>
          <a:stretch/>
        </p:blipFill>
        <p:spPr>
          <a:xfrm>
            <a:off x="6226114" y="872927"/>
            <a:ext cx="2845526" cy="1931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28" name="Picture 6" descr="Y:\42 ФЕДЕРАЛЬНЫЕ ПРОЕКТЫ\ТАЛАНТ22\2022 - 2023\Школа новых медиа\C0113_Moment.jpg"/>
          <p:cNvPicPr/>
          <p:nvPr/>
        </p:nvPicPr>
        <p:blipFill>
          <a:blip r:embed="rId5"/>
          <a:stretch/>
        </p:blipFill>
        <p:spPr>
          <a:xfrm>
            <a:off x="3563888" y="1621762"/>
            <a:ext cx="2647794" cy="137519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5" name="Picture 3" descr="Y:\01_МЕРОПРИЯТИЯ_АБИТУРИЕНТЫ\1НОВЫЕ ФОРМЫ РАБОТЫ\ПРОЕКТ УНИВЕРСИТЕТСКИЙ ЭКСПРЕСС\РЕАЛИЗАЦИЯ ПРОЕКТА\69\IMG_20181020_1156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5" r="7971" b="24135"/>
          <a:stretch/>
        </p:blipFill>
        <p:spPr bwMode="auto">
          <a:xfrm>
            <a:off x="6247105" y="2636913"/>
            <a:ext cx="2476692" cy="2324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home\ura\42 ФЕДЕРАЛЬНЫЕ ПРОЕКТЫ\ДНК\НПК\НПК 2024\фото\WhatsApp Image 2024-04-18 at 14.06.35 (1)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1" r="7483" b="14107"/>
          <a:stretch/>
        </p:blipFill>
        <p:spPr bwMode="auto">
          <a:xfrm>
            <a:off x="3563888" y="4679895"/>
            <a:ext cx="2647794" cy="2128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home\ura\01_МЕРОПРИЯТИЯ_АБИТУРИЕНТЫ\5_Я - исследователь\2024\фото\WhatsApp Image 2024-03-19 at 13.38.45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05" y="4831573"/>
            <a:ext cx="2824535" cy="1881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7"/>
          <p:cNvPicPr/>
          <p:nvPr/>
        </p:nvPicPr>
        <p:blipFill>
          <a:blip r:embed="rId2"/>
          <a:stretch/>
        </p:blipFill>
        <p:spPr>
          <a:xfrm>
            <a:off x="1696320" y="1191240"/>
            <a:ext cx="7442280" cy="5552640"/>
          </a:xfrm>
          <a:prstGeom prst="rect">
            <a:avLst/>
          </a:prstGeom>
          <a:ln w="0"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219960" y="1705680"/>
            <a:ext cx="8686800" cy="25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2A6099"/>
                </a:solidFill>
                <a:latin typeface="Times New Roman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204120" y="5733360"/>
            <a:ext cx="3178440" cy="100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Box 6"/>
          <p:cNvSpPr/>
          <p:nvPr/>
        </p:nvSpPr>
        <p:spPr>
          <a:xfrm>
            <a:off x="155520" y="2832480"/>
            <a:ext cx="4424760" cy="72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15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AutoShape 2"/>
          <p:cNvSpPr/>
          <p:nvPr/>
        </p:nvSpPr>
        <p:spPr>
          <a:xfrm>
            <a:off x="155520" y="-14436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4" name="AutoShape 4"/>
          <p:cNvSpPr/>
          <p:nvPr/>
        </p:nvSpPr>
        <p:spPr>
          <a:xfrm>
            <a:off x="2843640" y="104508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5" name="TextBox 7"/>
          <p:cNvSpPr/>
          <p:nvPr/>
        </p:nvSpPr>
        <p:spPr>
          <a:xfrm>
            <a:off x="4833360" y="2118960"/>
            <a:ext cx="4282200" cy="85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                </a:t>
            </a:r>
            <a:r>
              <a:rPr lang="ru-RU" sz="1600" b="1" strike="noStrike" spc="-1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                  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Рисунок 135"/>
          <p:cNvPicPr/>
          <p:nvPr/>
        </p:nvPicPr>
        <p:blipFill>
          <a:blip r:embed="rId3"/>
          <a:stretch/>
        </p:blipFill>
        <p:spPr>
          <a:xfrm>
            <a:off x="12600" y="201240"/>
            <a:ext cx="9143640" cy="646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Рисунок 17"/>
          <p:cNvPicPr/>
          <p:nvPr/>
        </p:nvPicPr>
        <p:blipFill>
          <a:blip r:embed="rId2"/>
          <a:stretch/>
        </p:blipFill>
        <p:spPr>
          <a:xfrm>
            <a:off x="1611720" y="49320"/>
            <a:ext cx="7442280" cy="5552640"/>
          </a:xfrm>
          <a:prstGeom prst="rect">
            <a:avLst/>
          </a:prstGeom>
          <a:ln w="0">
            <a:noFill/>
          </a:ln>
        </p:spPr>
      </p:pic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3640" y="3213000"/>
            <a:ext cx="5686920" cy="11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204120" y="5733360"/>
            <a:ext cx="3178440" cy="100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Box 5"/>
          <p:cNvSpPr/>
          <p:nvPr/>
        </p:nvSpPr>
        <p:spPr>
          <a:xfrm>
            <a:off x="295560" y="199080"/>
            <a:ext cx="6550920" cy="45540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Franklin Gothic Medium"/>
                <a:ea typeface="DejaVu Sans"/>
              </a:rPr>
              <a:t>Региональный проект в АлтГУ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Picture 2"/>
          <p:cNvPicPr/>
          <p:nvPr/>
        </p:nvPicPr>
        <p:blipFill>
          <a:blip r:embed="rId3"/>
          <a:srcRect l="38388" t="59619" r="13695" b="17296"/>
          <a:stretch/>
        </p:blipFill>
        <p:spPr>
          <a:xfrm>
            <a:off x="6378480" y="492480"/>
            <a:ext cx="2485800" cy="844560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5160" dist="49931" dir="12883277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2" name="Скругленный прямоугольник 12"/>
          <p:cNvSpPr/>
          <p:nvPr/>
        </p:nvSpPr>
        <p:spPr>
          <a:xfrm>
            <a:off x="4040280" y="3349080"/>
            <a:ext cx="4888080" cy="3391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9BBB59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ru-RU" sz="2200" b="1" strike="noStrike" spc="-1" dirty="0">
                <a:solidFill>
                  <a:srgbClr val="00B0F0"/>
                </a:solidFill>
                <a:latin typeface="Times New Roman"/>
                <a:ea typeface="Times New Roman"/>
              </a:rPr>
              <a:t>Математика и информатика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376092"/>
              </a:buClr>
              <a:buFont typeface="Wingdings" charset="2"/>
              <a:buChar char=""/>
            </a:pPr>
            <a:r>
              <a:rPr lang="ru-RU" sz="2200" b="0" strike="noStrike" spc="-1" dirty="0">
                <a:latin typeface="Times New Roman"/>
                <a:ea typeface="Times New Roman"/>
              </a:rPr>
              <a:t>«Осенняя математическая программа»</a:t>
            </a:r>
            <a:endParaRPr lang="ru-RU" sz="22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376092"/>
              </a:buClr>
              <a:buFont typeface="Wingdings" charset="2"/>
              <a:buChar char=""/>
            </a:pPr>
            <a:r>
              <a:rPr lang="ru-RU" sz="2200" b="0" strike="noStrike" spc="-1" dirty="0">
                <a:latin typeface="Times New Roman"/>
                <a:ea typeface="Times New Roman"/>
              </a:rPr>
              <a:t>«Старт в </a:t>
            </a:r>
            <a:r>
              <a:rPr lang="ru-RU" sz="2200" b="1" strike="noStrike" cap="all" spc="-1" dirty="0" err="1">
                <a:latin typeface="Times New Roman"/>
                <a:ea typeface="Times New Roman"/>
              </a:rPr>
              <a:t>gamedev</a:t>
            </a:r>
            <a:r>
              <a:rPr lang="ru-RU" sz="2200" b="0" strike="noStrike" spc="-1" dirty="0">
                <a:latin typeface="Times New Roman"/>
                <a:ea typeface="Times New Roman"/>
              </a:rPr>
              <a:t>: Основы разработки игр»»</a:t>
            </a:r>
            <a:endParaRPr lang="ru-RU" sz="22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376092"/>
              </a:buClr>
              <a:buFont typeface="Wingdings" charset="2"/>
              <a:buChar char=""/>
            </a:pPr>
            <a:r>
              <a:rPr lang="ru-RU" sz="2200" b="0" strike="noStrike" spc="-1" dirty="0">
                <a:latin typeface="Times New Roman"/>
                <a:ea typeface="Times New Roman"/>
              </a:rPr>
              <a:t>«Научные субботы: алгебра, геометрия и комбинаторика»</a:t>
            </a:r>
            <a:endParaRPr lang="ru-RU" sz="22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376092"/>
              </a:buClr>
              <a:buFont typeface="Wingdings" charset="2"/>
              <a:buChar char=""/>
            </a:pPr>
            <a:r>
              <a:rPr lang="ru-RU" sz="2200" spc="-1" dirty="0">
                <a:latin typeface="Times New Roman"/>
                <a:ea typeface="Times New Roman"/>
              </a:rPr>
              <a:t>«Базовые идеи в школьных олимпиадах: от математики к программированию» 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Скругленный прямоугольник 14"/>
          <p:cNvSpPr/>
          <p:nvPr/>
        </p:nvSpPr>
        <p:spPr>
          <a:xfrm>
            <a:off x="154080" y="858240"/>
            <a:ext cx="3193784" cy="1393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8064A2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00B0F0"/>
                </a:solidFill>
                <a:latin typeface="Times New Roman"/>
                <a:ea typeface="Times New Roman"/>
              </a:rPr>
              <a:t>Каникулярная смена </a:t>
            </a:r>
            <a:r>
              <a:rPr lang="ru-RU" sz="2200" b="0" strike="noStrike" spc="-1" dirty="0">
                <a:latin typeface="Times New Roman"/>
                <a:ea typeface="Times New Roman"/>
              </a:rPr>
              <a:t>«Биотехнология растений: </a:t>
            </a:r>
            <a:r>
              <a:rPr lang="ru-RU" sz="2200" b="0" strike="noStrike" spc="-1" dirty="0" err="1">
                <a:latin typeface="Times New Roman"/>
                <a:ea typeface="Times New Roman"/>
              </a:rPr>
              <a:t>клональное</a:t>
            </a:r>
            <a:r>
              <a:rPr lang="ru-RU" sz="2200" b="0" strike="noStrike" spc="-1" dirty="0">
                <a:latin typeface="Times New Roman"/>
                <a:ea typeface="Times New Roman"/>
              </a:rPr>
              <a:t> </a:t>
            </a:r>
            <a:r>
              <a:rPr lang="ru-RU" sz="2200" b="0" strike="noStrike" spc="-1" dirty="0" err="1">
                <a:latin typeface="Times New Roman"/>
                <a:ea typeface="Times New Roman"/>
              </a:rPr>
              <a:t>микроразмножение</a:t>
            </a:r>
            <a:r>
              <a:rPr lang="ru-RU" sz="2200" b="0" strike="noStrike" spc="-1" dirty="0">
                <a:latin typeface="Times New Roman"/>
                <a:ea typeface="Times New Roman"/>
              </a:rPr>
              <a:t>»</a:t>
            </a:r>
            <a:endParaRPr lang="ru-RU" sz="2200" b="0" strike="noStrike" spc="-1" dirty="0">
              <a:latin typeface="Arial"/>
            </a:endParaRPr>
          </a:p>
        </p:txBody>
      </p:sp>
      <p:pic>
        <p:nvPicPr>
          <p:cNvPr id="144" name="Picture 3" descr="Y:\42 ФЕДЕРАЛЬНЫЕ ПРОЕКТЫ\ТАЛАНТ22\2022 - 2023\C0163_Moment.jpg"/>
          <p:cNvPicPr/>
          <p:nvPr/>
        </p:nvPicPr>
        <p:blipFill>
          <a:blip r:embed="rId4"/>
          <a:stretch/>
        </p:blipFill>
        <p:spPr>
          <a:xfrm>
            <a:off x="52200" y="4365104"/>
            <a:ext cx="3988080" cy="2242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45" name="Picture 4" descr="Y:\42 ФЕДЕРАЛЬНЫЕ ПРОЕКТЫ\ТАЛАНТ22\2021-2022\Математика\Математические смены весна\информатика 2.jpg"/>
          <p:cNvPicPr/>
          <p:nvPr/>
        </p:nvPicPr>
        <p:blipFill>
          <a:blip r:embed="rId5"/>
          <a:srcRect l="4726" r="10422"/>
          <a:stretch/>
        </p:blipFill>
        <p:spPr>
          <a:xfrm>
            <a:off x="6193080" y="1554840"/>
            <a:ext cx="2856600" cy="18932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46" name="Picture 7" descr="C:\Users\grigoryeva\Downloads\_DSC8104.jpg"/>
          <p:cNvPicPr/>
          <p:nvPr/>
        </p:nvPicPr>
        <p:blipFill>
          <a:blip r:embed="rId6"/>
          <a:stretch/>
        </p:blipFill>
        <p:spPr>
          <a:xfrm>
            <a:off x="3347864" y="782116"/>
            <a:ext cx="3041557" cy="2043524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2" name="Picture 8" descr="http://abiturient.asu.ru/files/images.215/volob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2" y="2387016"/>
            <a:ext cx="3113475" cy="1924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187640" y="172080"/>
            <a:ext cx="6726240" cy="43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В каких олимпиадах участвовать?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Объект 12"/>
          <p:cNvPicPr/>
          <p:nvPr/>
        </p:nvPicPr>
        <p:blipFill>
          <a:blip r:embed="rId2"/>
          <a:stretch/>
        </p:blipFill>
        <p:spPr>
          <a:xfrm>
            <a:off x="1043640" y="760320"/>
            <a:ext cx="1150200" cy="11509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13"/>
          <p:cNvSpPr/>
          <p:nvPr/>
        </p:nvSpPr>
        <p:spPr>
          <a:xfrm>
            <a:off x="104760" y="1968480"/>
            <a:ext cx="25210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Минпросвещения России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Box 16"/>
          <p:cNvSpPr/>
          <p:nvPr/>
        </p:nvSpPr>
        <p:spPr>
          <a:xfrm>
            <a:off x="2718360" y="2167920"/>
            <a:ext cx="297936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Минобрнауки</a:t>
            </a:r>
            <a:r>
              <a:rPr lang="ru-RU" sz="1800" b="0" strike="noStrike" spc="-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 России (</a:t>
            </a:r>
            <a:r>
              <a:rPr lang="ru-RU" sz="1800" b="0" strike="noStrike" spc="-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РСОШ)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Box 17"/>
          <p:cNvSpPr/>
          <p:nvPr/>
        </p:nvSpPr>
        <p:spPr>
          <a:xfrm>
            <a:off x="5888160" y="2914920"/>
            <a:ext cx="31014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Минпросвещения России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Прямоугольник 15"/>
          <p:cNvSpPr/>
          <p:nvPr/>
        </p:nvSpPr>
        <p:spPr>
          <a:xfrm>
            <a:off x="5855760" y="1568520"/>
            <a:ext cx="3216960" cy="1306440"/>
          </a:xfrm>
          <a:prstGeom prst="rect">
            <a:avLst/>
          </a:prstGeom>
          <a:noFill/>
          <a:ln w="0">
            <a:solidFill>
              <a:srgbClr val="4F81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ПЕРЕЧЕНЬ</a:t>
            </a:r>
            <a:endParaRPr lang="ru-RU" sz="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</a:t>
            </a:r>
            <a:endParaRPr lang="ru-RU" sz="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интереса к научной (научно-исследовательской),</a:t>
            </a:r>
            <a:endParaRPr lang="ru-RU" sz="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инженерно-технической, изобретательской, творческой,</a:t>
            </a:r>
            <a:endParaRPr lang="ru-RU" sz="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физкультурно-спортивной деятельности, а также на пропаганду</a:t>
            </a:r>
            <a:endParaRPr lang="ru-RU" sz="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научных знаний, творческих и спортивных достижений,</a:t>
            </a:r>
            <a:endParaRPr lang="ru-RU" sz="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 _____ учебный год </a:t>
            </a:r>
            <a:endParaRPr lang="ru-RU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Box 18"/>
          <p:cNvSpPr/>
          <p:nvPr/>
        </p:nvSpPr>
        <p:spPr>
          <a:xfrm>
            <a:off x="124560" y="3068280"/>
            <a:ext cx="2740680" cy="2284200"/>
          </a:xfrm>
          <a:prstGeom prst="rect">
            <a:avLst/>
          </a:prstGeom>
          <a:noFill/>
          <a:ln w="0">
            <a:solidFill>
              <a:srgbClr val="4F81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Поступление в любой вуз России по направлению подготовки, соответствующему профилю/предмету олимпиады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вне конкурса (без сдачи ЕГЭ по предмету олимпиады)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Box 21"/>
          <p:cNvSpPr/>
          <p:nvPr/>
        </p:nvSpPr>
        <p:spPr>
          <a:xfrm>
            <a:off x="2965680" y="3331080"/>
            <a:ext cx="2897280" cy="2284200"/>
          </a:xfrm>
          <a:prstGeom prst="rect">
            <a:avLst/>
          </a:prstGeom>
          <a:noFill/>
          <a:ln w="0">
            <a:solidFill>
              <a:srgbClr val="4F81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Поступление в вузы России </a:t>
            </a:r>
            <a:r>
              <a:rPr lang="ru-RU" sz="1800" b="1" i="1" strike="noStrike" spc="-1" dirty="0">
                <a:solidFill>
                  <a:srgbClr val="17375E"/>
                </a:solidFill>
                <a:latin typeface="Times New Roman"/>
                <a:ea typeface="DejaVu Sans"/>
              </a:rPr>
              <a:t>(см правила приема конкретного вуза)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по направлению подготовки, соответствующему профилю/предмету олимпиады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вне конкурса (+75 баллов ЕГЭ)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Box 22"/>
          <p:cNvSpPr/>
          <p:nvPr/>
        </p:nvSpPr>
        <p:spPr>
          <a:xfrm>
            <a:off x="6023520" y="4005000"/>
            <a:ext cx="3015720" cy="1186920"/>
          </a:xfrm>
          <a:prstGeom prst="rect">
            <a:avLst/>
          </a:prstGeom>
          <a:noFill/>
          <a:ln w="0">
            <a:solidFill>
              <a:srgbClr val="4F81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Дополнительные баллы к ЕГЭ за индивидуальные достижения </a:t>
            </a:r>
            <a:r>
              <a:rPr lang="ru-RU" sz="1800" b="1" i="1" strike="noStrike" spc="-1">
                <a:solidFill>
                  <a:srgbClr val="17375E"/>
                </a:solidFill>
                <a:latin typeface="Times New Roman"/>
                <a:ea typeface="DejaVu Sans"/>
              </a:rPr>
              <a:t>(см правила приема конкретного вуза)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Прямоугольник 24"/>
          <p:cNvSpPr/>
          <p:nvPr/>
        </p:nvSpPr>
        <p:spPr>
          <a:xfrm>
            <a:off x="2718360" y="1211040"/>
            <a:ext cx="2979360" cy="952653"/>
          </a:xfrm>
          <a:prstGeom prst="rect">
            <a:avLst/>
          </a:prstGeom>
          <a:noFill/>
          <a:ln w="0">
            <a:solidFill>
              <a:srgbClr val="4F81B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ПЕРЕЧЕНЬ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олимпиад школьников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и их уровней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на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2023/2024учебный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год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Стрелка вниз 19"/>
          <p:cNvSpPr/>
          <p:nvPr/>
        </p:nvSpPr>
        <p:spPr>
          <a:xfrm>
            <a:off x="1262520" y="2559960"/>
            <a:ext cx="444960" cy="482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58" name="Стрелка вниз 26"/>
          <p:cNvSpPr/>
          <p:nvPr/>
        </p:nvSpPr>
        <p:spPr>
          <a:xfrm>
            <a:off x="4001040" y="2802240"/>
            <a:ext cx="435600" cy="4957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59" name="Стрелка вниз 27"/>
          <p:cNvSpPr/>
          <p:nvPr/>
        </p:nvSpPr>
        <p:spPr>
          <a:xfrm>
            <a:off x="7196400" y="3331080"/>
            <a:ext cx="494280" cy="5198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60" name="Овал 25"/>
          <p:cNvSpPr/>
          <p:nvPr/>
        </p:nvSpPr>
        <p:spPr>
          <a:xfrm>
            <a:off x="431640" y="905760"/>
            <a:ext cx="502200" cy="514800"/>
          </a:xfrm>
          <a:prstGeom prst="ellipse">
            <a:avLst/>
          </a:prstGeom>
          <a:solidFill>
            <a:srgbClr val="FFFFFF"/>
          </a:solidFill>
          <a:ln>
            <a:solidFill>
              <a:srgbClr val="F7964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chemeClr val="accent6">
                    <a:lumMod val="50000"/>
                  </a:schemeClr>
                </a:solidFill>
                <a:latin typeface="Calibri"/>
                <a:ea typeface="DejaVu Sans"/>
              </a:rPr>
              <a:t>1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Овал 28"/>
          <p:cNvSpPr/>
          <p:nvPr/>
        </p:nvSpPr>
        <p:spPr>
          <a:xfrm>
            <a:off x="3911040" y="604080"/>
            <a:ext cx="502200" cy="514800"/>
          </a:xfrm>
          <a:prstGeom prst="ellipse">
            <a:avLst/>
          </a:prstGeom>
          <a:solidFill>
            <a:srgbClr val="FFFFFF"/>
          </a:solidFill>
          <a:ln>
            <a:solidFill>
              <a:srgbClr val="F7964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chemeClr val="accent6">
                    <a:lumMod val="50000"/>
                  </a:schemeClr>
                </a:solidFill>
                <a:latin typeface="Calibri"/>
                <a:ea typeface="DejaVu Sans"/>
              </a:rPr>
              <a:t>2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Овал 29"/>
          <p:cNvSpPr/>
          <p:nvPr/>
        </p:nvSpPr>
        <p:spPr>
          <a:xfrm>
            <a:off x="7188120" y="760320"/>
            <a:ext cx="502200" cy="514800"/>
          </a:xfrm>
          <a:prstGeom prst="ellipse">
            <a:avLst/>
          </a:prstGeom>
          <a:solidFill>
            <a:srgbClr val="FFFFFF"/>
          </a:solidFill>
          <a:ln>
            <a:solidFill>
              <a:srgbClr val="F7964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chemeClr val="accent6">
                    <a:lumMod val="50000"/>
                  </a:schemeClr>
                </a:solidFill>
                <a:latin typeface="Calibri"/>
                <a:ea typeface="DejaVu Sans"/>
              </a:rPr>
              <a:t>3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Box 2"/>
          <p:cNvSpPr/>
          <p:nvPr/>
        </p:nvSpPr>
        <p:spPr>
          <a:xfrm>
            <a:off x="5800320" y="5348520"/>
            <a:ext cx="320940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990000"/>
                </a:solid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smtClean="0">
                <a:solidFill>
                  <a:srgbClr val="990000"/>
                </a:solidFill>
                <a:latin typeface="Times New Roman"/>
                <a:ea typeface="DejaVu Sans"/>
              </a:rPr>
              <a:t>(+5/3 </a:t>
            </a:r>
            <a:r>
              <a:rPr lang="ru-RU" sz="1800" b="0" strike="noStrike" spc="-1" dirty="0">
                <a:solidFill>
                  <a:srgbClr val="990000"/>
                </a:solidFill>
                <a:latin typeface="Times New Roman"/>
                <a:ea typeface="DejaVu Sans"/>
              </a:rPr>
              <a:t>б Открытая предметная многопрофильная олимпиада школьников </a:t>
            </a:r>
            <a:r>
              <a:rPr lang="ru-RU" sz="1800" b="0" strike="noStrike" spc="-1" dirty="0" err="1">
                <a:solidFill>
                  <a:srgbClr val="990000"/>
                </a:solidFill>
                <a:latin typeface="Times New Roman"/>
                <a:ea typeface="DejaVu Sans"/>
              </a:rPr>
              <a:t>АлтГУ</a:t>
            </a:r>
            <a:r>
              <a:rPr lang="ru-RU" sz="1800" b="0" strike="noStrike" spc="-1" dirty="0">
                <a:solidFill>
                  <a:srgbClr val="990000"/>
                </a:solidFill>
                <a:latin typeface="Times New Roman"/>
                <a:ea typeface="DejaVu Sans"/>
              </a:rPr>
              <a:t> «Покори университет</a:t>
            </a:r>
            <a:r>
              <a:rPr lang="ru-RU" sz="1800" b="0" strike="noStrike" spc="-1" dirty="0" smtClean="0">
                <a:solidFill>
                  <a:srgbClr val="990000"/>
                </a:solidFill>
                <a:latin typeface="Times New Roman"/>
                <a:ea typeface="DejaVu Sans"/>
              </a:rPr>
              <a:t>»)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Box 20"/>
          <p:cNvSpPr/>
          <p:nvPr/>
        </p:nvSpPr>
        <p:spPr>
          <a:xfrm>
            <a:off x="3028320" y="5805360"/>
            <a:ext cx="27720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990000"/>
                </a:solidFill>
                <a:latin typeface="Times New Roman"/>
                <a:ea typeface="DejaVu Sans"/>
              </a:rPr>
              <a:t>(15 олимпиад, 41 предмет на площадке АлтГУ)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Изображение 3" descr="Дизайн без названия"/>
          <p:cNvPicPr/>
          <p:nvPr/>
        </p:nvPicPr>
        <p:blipFill>
          <a:blip r:embed="rId3"/>
          <a:stretch/>
        </p:blipFill>
        <p:spPr>
          <a:xfrm>
            <a:off x="179640" y="-284760"/>
            <a:ext cx="791280" cy="149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Рисунок 23"/>
          <p:cNvPicPr/>
          <p:nvPr/>
        </p:nvPicPr>
        <p:blipFill>
          <a:blip r:embed="rId2"/>
          <a:stretch/>
        </p:blipFill>
        <p:spPr>
          <a:xfrm>
            <a:off x="1695240" y="801000"/>
            <a:ext cx="7430760" cy="5541120"/>
          </a:xfrm>
          <a:prstGeom prst="rect">
            <a:avLst/>
          </a:prstGeom>
          <a:ln w="0">
            <a:noFill/>
          </a:ln>
        </p:spPr>
      </p:pic>
      <p:sp>
        <p:nvSpPr>
          <p:cNvPr id="244" name="PlaceHolder 1"/>
          <p:cNvSpPr>
            <a:spLocks noGrp="1"/>
          </p:cNvSpPr>
          <p:nvPr>
            <p:ph type="title" idx="4294967295"/>
          </p:nvPr>
        </p:nvSpPr>
        <p:spPr>
          <a:xfrm>
            <a:off x="5029560" y="2026080"/>
            <a:ext cx="3229200" cy="1969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 idx="4294967295"/>
          </p:nvPr>
        </p:nvSpPr>
        <p:spPr>
          <a:xfrm>
            <a:off x="-52200" y="3405240"/>
            <a:ext cx="6930360" cy="174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595959"/>
                </a:solidFill>
                <a:latin typeface="Times New Roman"/>
              </a:rPr>
              <a:t>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8" name="Рисунок 12"/>
          <p:cNvPicPr/>
          <p:nvPr/>
        </p:nvPicPr>
        <p:blipFill>
          <a:blip r:embed="rId3"/>
          <a:stretch/>
        </p:blipFill>
        <p:spPr>
          <a:xfrm>
            <a:off x="8215312" y="85725"/>
            <a:ext cx="921128" cy="980955"/>
          </a:xfrm>
          <a:prstGeom prst="rect">
            <a:avLst/>
          </a:prstGeom>
          <a:ln w="0">
            <a:noFill/>
          </a:ln>
        </p:spPr>
      </p:pic>
      <p:sp>
        <p:nvSpPr>
          <p:cNvPr id="250" name="Прямоугольник 8"/>
          <p:cNvSpPr/>
          <p:nvPr/>
        </p:nvSpPr>
        <p:spPr>
          <a:xfrm>
            <a:off x="4218480" y="1553400"/>
            <a:ext cx="4583160" cy="95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2" name="Прямоугольник 9"/>
          <p:cNvSpPr/>
          <p:nvPr/>
        </p:nvSpPr>
        <p:spPr>
          <a:xfrm>
            <a:off x="340920" y="3151440"/>
            <a:ext cx="8323920" cy="1969200"/>
          </a:xfrm>
          <a:prstGeom prst="rect">
            <a:avLst/>
          </a:prstGeom>
          <a:noFill/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3" name="Прямоугольник 10"/>
          <p:cNvSpPr/>
          <p:nvPr/>
        </p:nvSpPr>
        <p:spPr>
          <a:xfrm>
            <a:off x="548814" y="1004940"/>
            <a:ext cx="7908131" cy="116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231F2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Открытая предметная многопрофильная</a:t>
            </a:r>
            <a:endParaRPr lang="ru-RU" sz="2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231F2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олимпиада школьников АлтГУ «Покори университет</a:t>
            </a:r>
            <a:r>
              <a:rPr lang="ru-RU" sz="2400" b="1" strike="noStrike" spc="-1" dirty="0" smtClean="0">
                <a:solidFill>
                  <a:srgbClr val="231F2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i="1" spc="-1" dirty="0">
                <a:solidFill>
                  <a:srgbClr val="0070C0"/>
                </a:solidFill>
                <a:latin typeface="Times New Roman"/>
                <a:ea typeface="DejaVu Sans"/>
              </a:rPr>
              <a:t>Приказ </a:t>
            </a:r>
            <a:r>
              <a:rPr lang="ru-RU" i="1" spc="-1" dirty="0" err="1">
                <a:solidFill>
                  <a:srgbClr val="0070C0"/>
                </a:solidFill>
                <a:latin typeface="Times New Roman"/>
                <a:ea typeface="DejaVu Sans"/>
              </a:rPr>
              <a:t>Минпросвещения</a:t>
            </a:r>
            <a:r>
              <a:rPr lang="ru-RU" i="1" spc="-1" dirty="0">
                <a:solidFill>
                  <a:srgbClr val="0070C0"/>
                </a:solidFill>
                <a:latin typeface="Times New Roman"/>
                <a:ea typeface="DejaVu Sans"/>
              </a:rPr>
              <a:t> России от 31.08.2023 №649 (№</a:t>
            </a:r>
            <a:r>
              <a:rPr lang="ru-RU" i="1" spc="-1" dirty="0" smtClean="0">
                <a:solidFill>
                  <a:srgbClr val="0070C0"/>
                </a:solidFill>
                <a:latin typeface="Times New Roman"/>
                <a:ea typeface="DejaVu Sans"/>
              </a:rPr>
              <a:t>609)</a:t>
            </a:r>
          </a:p>
          <a:p>
            <a:pPr algn="ctr"/>
            <a:endParaRPr lang="ru-RU" sz="1200" b="1" strike="noStrike" spc="-1" dirty="0" smtClean="0">
              <a:solidFill>
                <a:srgbClr val="231F2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b="1" strike="noStrike" spc="-1" dirty="0" smtClean="0">
              <a:solidFill>
                <a:srgbClr val="231F2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b="1" spc="-1" dirty="0">
              <a:solidFill>
                <a:srgbClr val="231F2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231F20"/>
                </a:solidFill>
                <a:latin typeface="Times New Roman"/>
                <a:ea typeface="DejaVu Sans"/>
              </a:rPr>
              <a:t>Отборочный этап: декабрь — февраль</a:t>
            </a:r>
            <a:endParaRPr lang="ru-RU" b="0" strike="noStrike" spc="-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231F20"/>
                </a:solidFill>
                <a:latin typeface="Times New Roman"/>
                <a:ea typeface="DejaVu Sans"/>
              </a:rPr>
              <a:t>Заключительный </a:t>
            </a:r>
            <a:r>
              <a:rPr lang="ru-RU" b="1" strike="noStrike" spc="-1" dirty="0">
                <a:solidFill>
                  <a:srgbClr val="231F20"/>
                </a:solidFill>
                <a:latin typeface="Times New Roman"/>
                <a:ea typeface="DejaVu Sans"/>
              </a:rPr>
              <a:t>этап: февраль — </a:t>
            </a:r>
            <a:r>
              <a:rPr lang="ru-RU" b="1" strike="noStrike" spc="-1" dirty="0" smtClean="0">
                <a:solidFill>
                  <a:srgbClr val="231F20"/>
                </a:solidFill>
                <a:latin typeface="Times New Roman"/>
                <a:ea typeface="DejaVu Sans"/>
              </a:rPr>
              <a:t>апрель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ru-RU" sz="2400" b="1" i="1" spc="-1" dirty="0" smtClean="0">
              <a:solidFill>
                <a:srgbClr val="0070C0"/>
              </a:solidFill>
              <a:latin typeface="Times New Roman"/>
              <a:ea typeface="DejaVu Sans"/>
            </a:endParaRPr>
          </a:p>
          <a:p>
            <a:r>
              <a:rPr lang="ru-RU" sz="2400" b="1" i="1" spc="-1" dirty="0" smtClean="0">
                <a:solidFill>
                  <a:srgbClr val="0070C0"/>
                </a:solidFill>
                <a:latin typeface="Times New Roman"/>
                <a:ea typeface="DejaVu Sans"/>
              </a:rPr>
              <a:t>При поступлении в АлтГУ</a:t>
            </a:r>
          </a:p>
          <a:p>
            <a:r>
              <a:rPr lang="ru-RU" sz="2400" b="1" i="1" spc="-1" dirty="0">
                <a:solidFill>
                  <a:srgbClr val="0070C0"/>
                </a:solidFill>
                <a:latin typeface="Times New Roman"/>
                <a:ea typeface="DejaVu Sans"/>
              </a:rPr>
              <a:t>в</a:t>
            </a:r>
            <a:r>
              <a:rPr lang="ru-RU" sz="2400" b="1" i="1" spc="-1" dirty="0" smtClean="0">
                <a:solidFill>
                  <a:srgbClr val="0070C0"/>
                </a:solidFill>
                <a:latin typeface="Times New Roman"/>
                <a:ea typeface="DejaVu Sans"/>
              </a:rPr>
              <a:t> </a:t>
            </a:r>
            <a:r>
              <a:rPr lang="ru-RU" sz="2400" b="1" i="1" spc="-1" dirty="0">
                <a:solidFill>
                  <a:srgbClr val="0070C0"/>
                </a:solidFill>
                <a:latin typeface="Times New Roman"/>
                <a:ea typeface="DejaVu Sans"/>
              </a:rPr>
              <a:t>учет индивидуальных </a:t>
            </a:r>
            <a:r>
              <a:rPr lang="ru-RU" sz="2400" b="1" i="1" spc="-1" dirty="0" smtClean="0">
                <a:solidFill>
                  <a:srgbClr val="0070C0"/>
                </a:solidFill>
                <a:latin typeface="Times New Roman"/>
                <a:ea typeface="DejaVu Sans"/>
              </a:rPr>
              <a:t>достижений:</a:t>
            </a:r>
            <a:endParaRPr lang="ru-RU" sz="2400" b="1" i="1" spc="-1" dirty="0">
              <a:solidFill>
                <a:srgbClr val="0070C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2400" b="1" i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+ </a:t>
            </a:r>
            <a:r>
              <a:rPr lang="ru-RU" sz="2400" b="1" i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5 б. (победители) </a:t>
            </a:r>
            <a:endParaRPr lang="ru-RU" sz="2400" b="1" i="1" strike="noStrike" spc="-1" dirty="0" smtClean="0">
              <a:solidFill>
                <a:srgbClr val="FF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2400" b="1" i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+ </a:t>
            </a:r>
            <a:r>
              <a:rPr lang="ru-RU" sz="2400" b="1" i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3 б.(призеры</a:t>
            </a:r>
            <a:r>
              <a:rPr lang="ru-RU" sz="2400" b="1" i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)</a:t>
            </a:r>
            <a:endParaRPr lang="ru-RU" sz="2400" b="1" i="1" spc="-1" dirty="0">
              <a:solidFill>
                <a:srgbClr val="FF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b="1" i="1" strike="noStrike" spc="-1" dirty="0" smtClean="0">
              <a:solidFill>
                <a:srgbClr val="FF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400" spc="-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400" spc="-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400" spc="-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9440" y="314664"/>
            <a:ext cx="8686800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из Перечня </a:t>
            </a:r>
          </a:p>
          <a:p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40" y="2163560"/>
            <a:ext cx="3763501" cy="422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6243186"/>
            <a:ext cx="543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олимпиады: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https://school.asu.ru/scholar/pokori/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Рисунок 17"/>
          <p:cNvPicPr/>
          <p:nvPr/>
        </p:nvPicPr>
        <p:blipFill>
          <a:blip r:embed="rId2"/>
          <a:stretch/>
        </p:blipFill>
        <p:spPr>
          <a:xfrm>
            <a:off x="1679760" y="922635"/>
            <a:ext cx="7442280" cy="555264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83640" y="1779120"/>
            <a:ext cx="7371360" cy="25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204120" y="5733360"/>
            <a:ext cx="3178440" cy="100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595959"/>
                </a:solidFill>
                <a:latin typeface="Times New Roman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Рисунок 3"/>
          <p:cNvPicPr/>
          <p:nvPr/>
        </p:nvPicPr>
        <p:blipFill>
          <a:blip r:embed="rId3"/>
          <a:stretch/>
        </p:blipFill>
        <p:spPr>
          <a:xfrm>
            <a:off x="6444360" y="-625680"/>
            <a:ext cx="2811600" cy="2376360"/>
          </a:xfrm>
          <a:prstGeom prst="rect">
            <a:avLst/>
          </a:prstGeom>
          <a:ln w="0">
            <a:noFill/>
          </a:ln>
        </p:spPr>
      </p:pic>
      <p:sp>
        <p:nvSpPr>
          <p:cNvPr id="170" name="TextBox 5"/>
          <p:cNvSpPr/>
          <p:nvPr/>
        </p:nvSpPr>
        <p:spPr>
          <a:xfrm>
            <a:off x="1679760" y="332640"/>
            <a:ext cx="4606560" cy="45540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Franklin Gothic Medium"/>
                <a:ea typeface="DejaVu Sans"/>
              </a:rPr>
              <a:t>Подготовка к ОГЭ и ЕГЭ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1" name="Рисунок 15"/>
          <p:cNvPicPr/>
          <p:nvPr/>
        </p:nvPicPr>
        <p:blipFill>
          <a:blip r:embed="rId4"/>
          <a:stretch/>
        </p:blipFill>
        <p:spPr>
          <a:xfrm>
            <a:off x="251640" y="119520"/>
            <a:ext cx="1078200" cy="1078200"/>
          </a:xfrm>
          <a:prstGeom prst="rect">
            <a:avLst/>
          </a:prstGeom>
          <a:ln w="0">
            <a:noFill/>
          </a:ln>
        </p:spPr>
      </p:pic>
      <p:sp>
        <p:nvSpPr>
          <p:cNvPr id="172" name="TextBox 4"/>
          <p:cNvSpPr/>
          <p:nvPr/>
        </p:nvSpPr>
        <p:spPr>
          <a:xfrm>
            <a:off x="179640" y="1199520"/>
            <a:ext cx="4390560" cy="5076859"/>
          </a:xfrm>
          <a:prstGeom prst="rect">
            <a:avLst/>
          </a:prstGeom>
          <a:noFill/>
          <a:ln w="5715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Подготовительные курсы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русский язык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математика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обществознание (в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т.ч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дистанционно)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история (в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т.ч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дистанционно)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биология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химия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физика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география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информатика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английский язык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октябрь-май, 90 часов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январь-май, 60 часов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каникулярные курсы, 20 часов </a:t>
            </a:r>
            <a:endParaRPr lang="ru-RU" sz="180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тел. 29-81-15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Box 6"/>
          <p:cNvSpPr/>
          <p:nvPr/>
        </p:nvSpPr>
        <p:spPr>
          <a:xfrm>
            <a:off x="4788000" y="837360"/>
            <a:ext cx="4186440" cy="5723190"/>
          </a:xfrm>
          <a:prstGeom prst="rect">
            <a:avLst/>
          </a:prstGeom>
          <a:noFill/>
          <a:ln w="5715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00"/>
                </a:solidFill>
                <a:latin typeface="Times New Roman"/>
              </a:rPr>
              <a:t>Пробный ЕГЭ (</a:t>
            </a:r>
            <a:r>
              <a:rPr lang="ru-RU" sz="2000" spc="-1" dirty="0" smtClean="0">
                <a:solidFill>
                  <a:srgbClr val="000000"/>
                </a:solidFill>
              </a:rPr>
              <a:t>платно)</a:t>
            </a:r>
            <a:endParaRPr lang="ru-RU" sz="2000" spc="-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профиль), история</a:t>
            </a:r>
            <a:endParaRPr lang="ru-RU" sz="20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endParaRPr lang="ru-RU" sz="20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и дистанционно</a:t>
            </a:r>
          </a:p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графику по воскресеньям (февраль - апрель</a:t>
            </a:r>
            <a:r>
              <a:rPr lang="ru-RU" sz="2000" spc="-1" dirty="0" smtClean="0">
                <a:solidFill>
                  <a:srgbClr val="000000"/>
                </a:solidFill>
              </a:rPr>
              <a:t>)</a:t>
            </a:r>
          </a:p>
          <a:p>
            <a:pPr lvl="0" algn="ctr"/>
            <a:endParaRPr lang="ru-RU" b="1" spc="-1" dirty="0" smtClean="0">
              <a:solidFill>
                <a:srgbClr val="000000"/>
              </a:solidFill>
              <a:latin typeface="Times New Roman"/>
            </a:endParaRPr>
          </a:p>
          <a:p>
            <a:pPr lvl="0" algn="ctr"/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тел</a:t>
            </a:r>
            <a:r>
              <a:rPr lang="ru-RU" b="1" spc="-1" dirty="0">
                <a:solidFill>
                  <a:srgbClr val="000000"/>
                </a:solidFill>
                <a:latin typeface="Times New Roman"/>
              </a:rPr>
              <a:t>. 29-81-15</a:t>
            </a:r>
            <a:endParaRPr lang="ru-RU" spc="-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endParaRPr lang="ru-RU" spc="-1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00000"/>
                </a:solidFill>
              </a:rPr>
              <a:t>Пробный ЕГЭ (бесплатно</a:t>
            </a:r>
            <a:r>
              <a:rPr lang="ru-RU" spc="-1" dirty="0" smtClean="0">
                <a:solidFill>
                  <a:srgbClr val="000000"/>
                </a:solidFill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биология,  география , химия,   </a:t>
            </a:r>
            <a:endParaRPr lang="ru-RU" sz="20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история 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информатика, физика   </a:t>
            </a:r>
            <a:endParaRPr lang="ru-RU" sz="20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и дистанционно</a:t>
            </a:r>
          </a:p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графику (декабрь - апрель)</a:t>
            </a:r>
          </a:p>
          <a:p>
            <a:pPr algn="ctr"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</a:rPr>
              <a:t> </a:t>
            </a:r>
            <a:r>
              <a:rPr lang="ru-RU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тел</a:t>
            </a:r>
            <a:r>
              <a:rPr lang="ru-RU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29-12-84 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Picture 2" descr="C:\Users\grigoryeva\Desktop\images.jpg"/>
          <p:cNvPicPr/>
          <p:nvPr/>
        </p:nvPicPr>
        <p:blipFill>
          <a:blip r:embed="rId5"/>
          <a:stretch/>
        </p:blipFill>
        <p:spPr>
          <a:xfrm>
            <a:off x="2018160" y="2822282"/>
            <a:ext cx="2913880" cy="175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r="5599"/>
          <a:stretch>
            <a:fillRect/>
          </a:stretch>
        </p:blipFill>
        <p:spPr>
          <a:xfrm>
            <a:off x="3275856" y="4577630"/>
            <a:ext cx="1927504" cy="1529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</TotalTime>
  <Words>1094</Words>
  <Application>Microsoft Office PowerPoint</Application>
  <PresentationFormat>Экран (4:3)</PresentationFormat>
  <Paragraphs>220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Тема Office</vt:lpstr>
      <vt:lpstr> </vt:lpstr>
      <vt:lpstr> </vt:lpstr>
      <vt:lpstr> </vt:lpstr>
      <vt:lpstr> </vt:lpstr>
      <vt:lpstr> </vt:lpstr>
      <vt:lpstr> </vt:lpstr>
      <vt:lpstr>В каких олимпиадах участвовать?</vt:lpstr>
      <vt:lpstr> </vt:lpstr>
      <vt:lpstr> </vt:lpstr>
      <vt:lpstr> </vt:lpstr>
      <vt:lpstr> </vt:lpstr>
      <vt:lpstr>Стимул быть лучшим:  стипендиальная поддержка талантливых студентов</vt:lpstr>
      <vt:lpstr>Презентация PowerPoint</vt:lpstr>
      <vt:lpstr>Презентация PowerPoint</vt:lpstr>
      <vt:lpstr>Управление по рекрутингу абитуриентов:  (8 385 2) 298 - 117;       291 - 284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ПРОБНЫЙ ЕГЭ</dc:title>
  <dc:subject/>
  <dc:creator>Григорьева Любовь Михайловна</dc:creator>
  <dc:description/>
  <cp:lastModifiedBy>Григорьева Любовь Михайловна</cp:lastModifiedBy>
  <cp:revision>175</cp:revision>
  <dcterms:created xsi:type="dcterms:W3CDTF">2022-01-19T08:12:40Z</dcterms:created>
  <dcterms:modified xsi:type="dcterms:W3CDTF">2024-04-25T03:50:28Z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15</vt:i4>
  </property>
</Properties>
</file>